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4"/>
  </p:notesMasterIdLst>
  <p:handoutMasterIdLst>
    <p:handoutMasterId r:id="rId5"/>
  </p:handoutMasterIdLst>
  <p:sldIdLst>
    <p:sldId id="758" r:id="rId2"/>
    <p:sldId id="759" r:id="rId3"/>
  </p:sldIdLst>
  <p:sldSz cx="9906000" cy="6858000" type="A4"/>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1" userDrawn="1">
          <p15:clr>
            <a:srgbClr val="A4A3A4"/>
          </p15:clr>
        </p15:guide>
      </p15:sldGuideLst>
    </p:ext>
    <p:ext uri="{2D200454-40CA-4A62-9FC3-DE9A4176ACB9}">
      <p15:notesGuideLst xmlns:p15="http://schemas.microsoft.com/office/powerpoint/2012/main">
        <p15:guide id="1" orient="horz" pos="2105" userDrawn="1">
          <p15:clr>
            <a:srgbClr val="A4A3A4"/>
          </p15:clr>
        </p15:guide>
        <p15:guide id="2" pos="3075" userDrawn="1">
          <p15:clr>
            <a:srgbClr val="A4A3A4"/>
          </p15:clr>
        </p15:guide>
        <p15:guide id="3" orient="horz" pos="2106" userDrawn="1">
          <p15:clr>
            <a:srgbClr val="A4A3A4"/>
          </p15:clr>
        </p15:guide>
        <p15:guide id="4" orient="horz" pos="2121" userDrawn="1">
          <p15:clr>
            <a:srgbClr val="A4A3A4"/>
          </p15:clr>
        </p15:guide>
        <p15:guide id="5" orient="horz" pos="2122" userDrawn="1">
          <p15:clr>
            <a:srgbClr val="A4A3A4"/>
          </p15:clr>
        </p15:guide>
        <p15:guide id="6" pos="31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99D"/>
    <a:srgbClr val="008000"/>
    <a:srgbClr val="FF8585"/>
    <a:srgbClr val="F975D6"/>
    <a:srgbClr val="A7D971"/>
    <a:srgbClr val="FB7405"/>
    <a:srgbClr val="FFCC00"/>
    <a:srgbClr val="CC9900"/>
    <a:srgbClr val="FFFF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804" autoAdjust="0"/>
    <p:restoredTop sz="94424" autoAdjust="0"/>
  </p:normalViewPr>
  <p:slideViewPr>
    <p:cSldViewPr snapToGrid="0">
      <p:cViewPr varScale="1">
        <p:scale>
          <a:sx n="114" d="100"/>
          <a:sy n="114" d="100"/>
        </p:scale>
        <p:origin x="804" y="96"/>
      </p:cViewPr>
      <p:guideLst>
        <p:guide orient="horz" pos="2160"/>
        <p:guide pos="3121"/>
      </p:guideLst>
    </p:cSldViewPr>
  </p:slideViewPr>
  <p:outlineViewPr>
    <p:cViewPr>
      <p:scale>
        <a:sx n="33" d="100"/>
        <a:sy n="33" d="100"/>
      </p:scale>
      <p:origin x="0" y="-137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8" d="100"/>
          <a:sy n="68" d="100"/>
        </p:scale>
        <p:origin x="828" y="66"/>
      </p:cViewPr>
      <p:guideLst>
        <p:guide orient="horz" pos="2105"/>
        <p:guide pos="3075"/>
        <p:guide orient="horz" pos="2106"/>
        <p:guide orient="horz" pos="2121"/>
        <p:guide orient="horz" pos="2122"/>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9"/>
            <a:ext cx="4276255" cy="337060"/>
          </a:xfrm>
          <a:prstGeom prst="rect">
            <a:avLst/>
          </a:prstGeom>
        </p:spPr>
        <p:txBody>
          <a:bodyPr vert="horz" lIns="91359" tIns="45678" rIns="91359" bIns="45678"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587732" y="9"/>
            <a:ext cx="4276254" cy="337060"/>
          </a:xfrm>
          <a:prstGeom prst="rect">
            <a:avLst/>
          </a:prstGeom>
        </p:spPr>
        <p:txBody>
          <a:bodyPr vert="horz" lIns="91359" tIns="45678" rIns="91359" bIns="45678" rtlCol="0"/>
          <a:lstStyle>
            <a:lvl1pPr algn="r">
              <a:defRPr sz="1300"/>
            </a:lvl1pPr>
          </a:lstStyle>
          <a:p>
            <a:fld id="{18ED93A6-7188-46D8-A6EC-62164CBABB7F}" type="datetimeFigureOut">
              <a:rPr kumimoji="1" lang="ja-JP" altLang="en-US" smtClean="0"/>
              <a:t>2018/2/15</a:t>
            </a:fld>
            <a:endParaRPr kumimoji="1" lang="ja-JP" altLang="en-US"/>
          </a:p>
        </p:txBody>
      </p:sp>
      <p:sp>
        <p:nvSpPr>
          <p:cNvPr id="4" name="フッター プレースホルダー 3"/>
          <p:cNvSpPr>
            <a:spLocks noGrp="1"/>
          </p:cNvSpPr>
          <p:nvPr>
            <p:ph type="ftr" sz="quarter" idx="2"/>
          </p:nvPr>
        </p:nvSpPr>
        <p:spPr>
          <a:xfrm>
            <a:off x="17" y="6397619"/>
            <a:ext cx="4276255" cy="337059"/>
          </a:xfrm>
          <a:prstGeom prst="rect">
            <a:avLst/>
          </a:prstGeom>
        </p:spPr>
        <p:txBody>
          <a:bodyPr vert="horz" lIns="91359" tIns="45678" rIns="91359" bIns="45678"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587732" y="6397619"/>
            <a:ext cx="4276254" cy="337059"/>
          </a:xfrm>
          <a:prstGeom prst="rect">
            <a:avLst/>
          </a:prstGeom>
        </p:spPr>
        <p:txBody>
          <a:bodyPr vert="horz" lIns="91359" tIns="45678" rIns="91359" bIns="45678" rtlCol="0" anchor="b"/>
          <a:lstStyle>
            <a:lvl1pPr algn="r">
              <a:defRPr sz="1300"/>
            </a:lvl1pPr>
          </a:lstStyle>
          <a:p>
            <a:fld id="{6F2E99BB-2B15-492E-A3A7-C61F017DB79A}" type="slidenum">
              <a:rPr kumimoji="1" lang="ja-JP" altLang="en-US" smtClean="0"/>
              <a:t>‹#›</a:t>
            </a:fld>
            <a:endParaRPr kumimoji="1" lang="ja-JP" altLang="en-US"/>
          </a:p>
        </p:txBody>
      </p:sp>
    </p:spTree>
    <p:extLst>
      <p:ext uri="{BB962C8B-B14F-4D97-AF65-F5344CB8AC3E}">
        <p14:creationId xmlns:p14="http://schemas.microsoft.com/office/powerpoint/2010/main" val="40176309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1017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08325" y="504825"/>
            <a:ext cx="3649663" cy="2527300"/>
          </a:xfrm>
          <a:prstGeom prst="rect">
            <a:avLst/>
          </a:prstGeom>
        </p:spPr>
      </p:sp>
      <p:sp>
        <p:nvSpPr>
          <p:cNvPr id="3" name="ノート プレースホルダー 2"/>
          <p:cNvSpPr>
            <a:spLocks noGrp="1"/>
          </p:cNvSpPr>
          <p:nvPr>
            <p:ph type="body" idx="1"/>
          </p:nvPr>
        </p:nvSpPr>
        <p:spPr>
          <a:xfrm>
            <a:off x="985956" y="3199355"/>
            <a:ext cx="7894446" cy="3031365"/>
          </a:xfrm>
          <a:prstGeom prst="rect">
            <a:avLst/>
          </a:prstGeom>
        </p:spPr>
        <p:txBody>
          <a:bodyPr lIns="90654" tIns="45327" rIns="90654" bIns="45327"/>
          <a:lstStyle/>
          <a:p>
            <a:r>
              <a:rPr lang="ja-JP" altLang="en-US" dirty="0"/>
              <a:t>ヨーグルトの４連容器の場合には、</a:t>
            </a:r>
            <a:endParaRPr lang="en-US" altLang="ja-JP" dirty="0"/>
          </a:p>
          <a:p>
            <a:r>
              <a:rPr lang="ja-JP" altLang="en-US" dirty="0"/>
              <a:t>これは、企業の「消費者の相談窓口」にかねてから、あった要望に応えたものです。</a:t>
            </a:r>
            <a:endParaRPr lang="en-US" altLang="ja-JP" dirty="0"/>
          </a:p>
          <a:p>
            <a:r>
              <a:rPr lang="ja-JP" altLang="en-US" dirty="0"/>
              <a:t>製造工程を変えたと云うことだけではなく、容器包装の酸素バリア性が高まっている。</a:t>
            </a:r>
            <a:endParaRPr lang="en-US" altLang="ja-JP" dirty="0"/>
          </a:p>
          <a:p>
            <a:r>
              <a:rPr lang="ja-JP" altLang="en-US" dirty="0"/>
              <a:t>多層構造の中に酸素吸収層を挟み込むことによって、外部から透過してきたわずかな酸素も吸収する高い酸素バリア性を実現し、</a:t>
            </a:r>
            <a:endParaRPr lang="en-US" altLang="ja-JP" dirty="0"/>
          </a:p>
          <a:p>
            <a:r>
              <a:rPr lang="ja-JP" altLang="en-US" dirty="0"/>
              <a:t>配合の変更などの取組と併せて賞味期限を今までの</a:t>
            </a:r>
            <a:r>
              <a:rPr lang="en-US" altLang="ja-JP" dirty="0"/>
              <a:t>7</a:t>
            </a:r>
            <a:r>
              <a:rPr lang="ja-JP" altLang="en-US" dirty="0"/>
              <a:t>ヵ月から</a:t>
            </a:r>
            <a:r>
              <a:rPr lang="en-US" altLang="ja-JP" dirty="0"/>
              <a:t>12</a:t>
            </a:r>
            <a:r>
              <a:rPr lang="ja-JP" altLang="en-US" dirty="0"/>
              <a:t>ヵ月に延長することができました。</a:t>
            </a:r>
            <a:endParaRPr lang="en-US" altLang="ja-JP" dirty="0"/>
          </a:p>
          <a:p>
            <a:endParaRPr lang="ja-JP" altLang="en-US" dirty="0"/>
          </a:p>
        </p:txBody>
      </p:sp>
      <p:sp>
        <p:nvSpPr>
          <p:cNvPr id="4" name="スライド番号プレースホルダー 3"/>
          <p:cNvSpPr>
            <a:spLocks noGrp="1"/>
          </p:cNvSpPr>
          <p:nvPr>
            <p:ph type="sldNum" sz="quarter" idx="10"/>
          </p:nvPr>
        </p:nvSpPr>
        <p:spPr>
          <a:xfrm>
            <a:off x="5587732" y="6397619"/>
            <a:ext cx="4276254" cy="337059"/>
          </a:xfrm>
          <a:prstGeom prst="rect">
            <a:avLst/>
          </a:prstGeom>
        </p:spPr>
        <p:txBody>
          <a:bodyPr lIns="90654" tIns="45327" rIns="90654" bIns="45327"/>
          <a:lstStyle/>
          <a:p>
            <a:fld id="{B018059E-604D-4393-BA0A-A4FD207E9EFE}" type="slidenum">
              <a:rPr kumimoji="1" lang="ja-JP" altLang="en-US" smtClean="0"/>
              <a:pPr/>
              <a:t>1</a:t>
            </a:fld>
            <a:endParaRPr kumimoji="1" lang="ja-JP" altLang="en-US"/>
          </a:p>
        </p:txBody>
      </p:sp>
    </p:spTree>
    <p:extLst>
      <p:ext uri="{BB962C8B-B14F-4D97-AF65-F5344CB8AC3E}">
        <p14:creationId xmlns:p14="http://schemas.microsoft.com/office/powerpoint/2010/main" val="2991575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08325" y="504825"/>
            <a:ext cx="3649663" cy="2527300"/>
          </a:xfrm>
          <a:prstGeom prst="rect">
            <a:avLst/>
          </a:prstGeom>
        </p:spPr>
      </p:sp>
      <p:sp>
        <p:nvSpPr>
          <p:cNvPr id="3" name="ノート プレースホルダー 2"/>
          <p:cNvSpPr>
            <a:spLocks noGrp="1"/>
          </p:cNvSpPr>
          <p:nvPr>
            <p:ph type="body" idx="1"/>
          </p:nvPr>
        </p:nvSpPr>
        <p:spPr>
          <a:xfrm>
            <a:off x="985956" y="3199355"/>
            <a:ext cx="7894446" cy="3031365"/>
          </a:xfrm>
          <a:prstGeom prst="rect">
            <a:avLst/>
          </a:prstGeom>
        </p:spPr>
        <p:txBody>
          <a:bodyPr lIns="90654" tIns="45327" rIns="90654" bIns="45327"/>
          <a:lstStyle/>
          <a:p>
            <a:r>
              <a:rPr lang="ja-JP" altLang="en-US" dirty="0"/>
              <a:t>ヨーグルトの４連容器の場合には、</a:t>
            </a:r>
            <a:endParaRPr lang="en-US" altLang="ja-JP" dirty="0"/>
          </a:p>
          <a:p>
            <a:r>
              <a:rPr lang="ja-JP" altLang="en-US" dirty="0"/>
              <a:t>これは、企業の「消費者の相談窓口」にかねてから、あった要望に応えたものです。</a:t>
            </a:r>
            <a:endParaRPr lang="en-US" altLang="ja-JP" dirty="0"/>
          </a:p>
          <a:p>
            <a:r>
              <a:rPr lang="ja-JP" altLang="en-US" dirty="0"/>
              <a:t>製造工程を変えたと云うことだけではなく、容器包装の酸素バリア性が高まっている。</a:t>
            </a:r>
            <a:endParaRPr lang="en-US" altLang="ja-JP" dirty="0"/>
          </a:p>
          <a:p>
            <a:r>
              <a:rPr lang="ja-JP" altLang="en-US" dirty="0"/>
              <a:t>多層構造の中に酸素吸収層を挟み込むことによって、外部から透過してきたわずかな酸素も吸収する高い酸素バリア性を実現し、</a:t>
            </a:r>
            <a:endParaRPr lang="en-US" altLang="ja-JP" dirty="0"/>
          </a:p>
          <a:p>
            <a:r>
              <a:rPr lang="ja-JP" altLang="en-US" dirty="0"/>
              <a:t>配合の変更などの取組と併せて賞味期限を今までの</a:t>
            </a:r>
            <a:r>
              <a:rPr lang="en-US" altLang="ja-JP" dirty="0"/>
              <a:t>7</a:t>
            </a:r>
            <a:r>
              <a:rPr lang="ja-JP" altLang="en-US" dirty="0"/>
              <a:t>ヵ月から</a:t>
            </a:r>
            <a:r>
              <a:rPr lang="en-US" altLang="ja-JP" dirty="0"/>
              <a:t>12</a:t>
            </a:r>
            <a:r>
              <a:rPr lang="ja-JP" altLang="en-US" dirty="0"/>
              <a:t>ヵ月に延長することができました。</a:t>
            </a:r>
            <a:endParaRPr lang="en-US" altLang="ja-JP" dirty="0"/>
          </a:p>
          <a:p>
            <a:endParaRPr lang="ja-JP" altLang="en-US" dirty="0"/>
          </a:p>
        </p:txBody>
      </p:sp>
      <p:sp>
        <p:nvSpPr>
          <p:cNvPr id="4" name="スライド番号プレースホルダー 3"/>
          <p:cNvSpPr>
            <a:spLocks noGrp="1"/>
          </p:cNvSpPr>
          <p:nvPr>
            <p:ph type="sldNum" sz="quarter" idx="10"/>
          </p:nvPr>
        </p:nvSpPr>
        <p:spPr>
          <a:xfrm>
            <a:off x="5587732" y="6397619"/>
            <a:ext cx="4276254" cy="337059"/>
          </a:xfrm>
          <a:prstGeom prst="rect">
            <a:avLst/>
          </a:prstGeom>
        </p:spPr>
        <p:txBody>
          <a:bodyPr lIns="90654" tIns="45327" rIns="90654" bIns="45327"/>
          <a:lstStyle/>
          <a:p>
            <a:fld id="{B018059E-604D-4393-BA0A-A4FD207E9EFE}" type="slidenum">
              <a:rPr kumimoji="1" lang="ja-JP" altLang="en-US" smtClean="0"/>
              <a:pPr/>
              <a:t>2</a:t>
            </a:fld>
            <a:endParaRPr kumimoji="1" lang="ja-JP" altLang="en-US"/>
          </a:p>
        </p:txBody>
      </p:sp>
    </p:spTree>
    <p:extLst>
      <p:ext uri="{BB962C8B-B14F-4D97-AF65-F5344CB8AC3E}">
        <p14:creationId xmlns:p14="http://schemas.microsoft.com/office/powerpoint/2010/main" val="2811594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6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622" y="1934485"/>
            <a:ext cx="8420100" cy="1470025"/>
          </a:xfrm>
        </p:spPr>
        <p:txBody>
          <a:bodyPr vert="horz" lIns="91440" tIns="45720" rIns="91440" bIns="45720" rtlCol="0" anchor="b">
            <a:normAutofit/>
          </a:bodyPr>
          <a:lstStyle>
            <a:lvl1pPr algn="l">
              <a:defRPr lang="ja-JP" altLang="en-US" sz="3602" b="1"/>
            </a:lvl1pPr>
          </a:lstStyle>
          <a:p>
            <a:pPr lvl="0"/>
            <a:r>
              <a:rPr kumimoji="1" lang="ja-JP" altLang="en-US"/>
              <a:t>マスター タイトルの書式設定</a:t>
            </a:r>
          </a:p>
        </p:txBody>
      </p:sp>
      <p:sp>
        <p:nvSpPr>
          <p:cNvPr id="54" name="直角三角形 53"/>
          <p:cNvSpPr/>
          <p:nvPr userDrawn="1"/>
        </p:nvSpPr>
        <p:spPr>
          <a:xfrm>
            <a:off x="0" y="3045688"/>
            <a:ext cx="7390560" cy="3812312"/>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solidFill>
                <a:prstClr val="white"/>
              </a:solidFill>
            </a:endParaRPr>
          </a:p>
        </p:txBody>
      </p:sp>
      <p:sp>
        <p:nvSpPr>
          <p:cNvPr id="55" name="正方形/長方形 54"/>
          <p:cNvSpPr/>
          <p:nvPr userDrawn="1"/>
        </p:nvSpPr>
        <p:spPr>
          <a:xfrm>
            <a:off x="818624" y="3465930"/>
            <a:ext cx="9087378" cy="144000"/>
          </a:xfrm>
          <a:prstGeom prst="rect">
            <a:avLst/>
          </a:prstGeom>
          <a:solidFill>
            <a:srgbClr val="ED963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solidFill>
                <a:prstClr val="white"/>
              </a:solidFill>
            </a:endParaRPr>
          </a:p>
        </p:txBody>
      </p:sp>
      <p:sp>
        <p:nvSpPr>
          <p:cNvPr id="56" name="正方形/長方形 19"/>
          <p:cNvSpPr/>
          <p:nvPr userDrawn="1"/>
        </p:nvSpPr>
        <p:spPr>
          <a:xfrm>
            <a:off x="3" y="3465930"/>
            <a:ext cx="1080804" cy="144000"/>
          </a:xfrm>
          <a:custGeom>
            <a:avLst/>
            <a:gdLst/>
            <a:ahLst/>
            <a:cxnLst/>
            <a:rect l="l" t="t" r="r" b="b"/>
            <a:pathLst>
              <a:path w="997665" h="160421">
                <a:moveTo>
                  <a:pt x="0" y="0"/>
                </a:moveTo>
                <a:lnTo>
                  <a:pt x="755650" y="0"/>
                </a:lnTo>
                <a:lnTo>
                  <a:pt x="997665" y="160421"/>
                </a:lnTo>
                <a:lnTo>
                  <a:pt x="755650" y="160421"/>
                </a:lnTo>
                <a:lnTo>
                  <a:pt x="0" y="160421"/>
                </a:lnTo>
                <a:close/>
              </a:path>
            </a:pathLst>
          </a:cu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solidFill>
                <a:prstClr val="white"/>
              </a:solidFill>
            </a:endParaRPr>
          </a:p>
        </p:txBody>
      </p:sp>
      <p:sp>
        <p:nvSpPr>
          <p:cNvPr id="57" name="直角三角形 56"/>
          <p:cNvSpPr/>
          <p:nvPr userDrawn="1"/>
        </p:nvSpPr>
        <p:spPr>
          <a:xfrm rot="10800000">
            <a:off x="7161212" y="1"/>
            <a:ext cx="2744783" cy="1415856"/>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solidFill>
                <a:prstClr val="white"/>
              </a:solidFill>
            </a:endParaRPr>
          </a:p>
        </p:txBody>
      </p:sp>
    </p:spTree>
    <p:extLst>
      <p:ext uri="{BB962C8B-B14F-4D97-AF65-F5344CB8AC3E}">
        <p14:creationId xmlns:p14="http://schemas.microsoft.com/office/powerpoint/2010/main" val="427893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5_タイトルのみ">
    <p:spTree>
      <p:nvGrpSpPr>
        <p:cNvPr id="1" name=""/>
        <p:cNvGrpSpPr/>
        <p:nvPr/>
      </p:nvGrpSpPr>
      <p:grpSpPr>
        <a:xfrm>
          <a:off x="0" y="0"/>
          <a:ext cx="0" cy="0"/>
          <a:chOff x="0" y="0"/>
          <a:chExt cx="0" cy="0"/>
        </a:xfrm>
      </p:grpSpPr>
      <p:sp>
        <p:nvSpPr>
          <p:cNvPr id="61" name="直角三角形 60"/>
          <p:cNvSpPr/>
          <p:nvPr userDrawn="1"/>
        </p:nvSpPr>
        <p:spPr>
          <a:xfrm flipV="1">
            <a:off x="1" y="0"/>
            <a:ext cx="767027" cy="450000"/>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solidFill>
                <a:prstClr val="white"/>
              </a:solidFill>
            </a:endParaRPr>
          </a:p>
        </p:txBody>
      </p:sp>
      <p:grpSp>
        <p:nvGrpSpPr>
          <p:cNvPr id="62" name="グループ化 61"/>
          <p:cNvGrpSpPr/>
          <p:nvPr userDrawn="1"/>
        </p:nvGrpSpPr>
        <p:grpSpPr>
          <a:xfrm>
            <a:off x="8802103" y="196985"/>
            <a:ext cx="988290" cy="120827"/>
            <a:chOff x="3201988" y="3246438"/>
            <a:chExt cx="2744787" cy="363537"/>
          </a:xfrm>
        </p:grpSpPr>
        <p:sp>
          <p:nvSpPr>
            <p:cNvPr id="63"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01"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02"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03"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04"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05"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06"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07"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08"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09"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10"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11"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12"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sp>
          <p:nvSpPr>
            <p:cNvPr id="113"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2">
                <a:solidFill>
                  <a:prstClr val="black"/>
                </a:solidFill>
              </a:endParaRPr>
            </a:p>
          </p:txBody>
        </p:sp>
      </p:grpSp>
      <p:sp>
        <p:nvSpPr>
          <p:cNvPr id="114" name="正方形/長方形 113"/>
          <p:cNvSpPr/>
          <p:nvPr userDrawn="1"/>
        </p:nvSpPr>
        <p:spPr>
          <a:xfrm>
            <a:off x="8738556" y="313503"/>
            <a:ext cx="1147019" cy="276999"/>
          </a:xfrm>
          <a:prstGeom prst="rect">
            <a:avLst/>
          </a:prstGeom>
        </p:spPr>
        <p:txBody>
          <a:bodyPr wrap="none">
            <a:spAutoFit/>
          </a:bodyPr>
          <a:lstStyle/>
          <a:p>
            <a:pPr algn="ctr"/>
            <a:r>
              <a:rPr lang="ja-JP" altLang="en-US" sz="1201" b="1" spc="300" dirty="0">
                <a:solidFill>
                  <a:prstClr val="black"/>
                </a:solidFill>
                <a:latin typeface="Meiryo UI" panose="020B0604030504040204" pitchFamily="50" charset="-128"/>
                <a:cs typeface="Meiryo UI" panose="020B0604030504040204" pitchFamily="50" charset="-128"/>
              </a:rPr>
              <a:t>食料産業局</a:t>
            </a:r>
          </a:p>
        </p:txBody>
      </p:sp>
      <p:grpSp>
        <p:nvGrpSpPr>
          <p:cNvPr id="116" name="グループ化 115"/>
          <p:cNvGrpSpPr/>
          <p:nvPr userDrawn="1"/>
        </p:nvGrpSpPr>
        <p:grpSpPr>
          <a:xfrm flipV="1">
            <a:off x="1" y="0"/>
            <a:ext cx="9906000" cy="108000"/>
            <a:chOff x="1" y="557630"/>
            <a:chExt cx="9144000" cy="108000"/>
          </a:xfrm>
        </p:grpSpPr>
        <p:sp>
          <p:nvSpPr>
            <p:cNvPr id="117" name="正方形/長方形 116"/>
            <p:cNvSpPr/>
            <p:nvPr/>
          </p:nvSpPr>
          <p:spPr>
            <a:xfrm>
              <a:off x="412751" y="557630"/>
              <a:ext cx="8731250" cy="108000"/>
            </a:xfrm>
            <a:prstGeom prst="rect">
              <a:avLst/>
            </a:prstGeom>
            <a:solidFill>
              <a:srgbClr val="ED963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solidFill>
                  <a:prstClr val="white"/>
                </a:solidFill>
              </a:endParaRPr>
            </a:p>
          </p:txBody>
        </p:sp>
        <p:sp>
          <p:nvSpPr>
            <p:cNvPr id="118" name="正方形/長方形 19"/>
            <p:cNvSpPr/>
            <p:nvPr/>
          </p:nvSpPr>
          <p:spPr>
            <a:xfrm>
              <a:off x="1" y="557630"/>
              <a:ext cx="711199" cy="108000"/>
            </a:xfrm>
            <a:custGeom>
              <a:avLst/>
              <a:gdLst/>
              <a:ahLst/>
              <a:cxnLst/>
              <a:rect l="l" t="t" r="r" b="b"/>
              <a:pathLst>
                <a:path w="997665" h="160421">
                  <a:moveTo>
                    <a:pt x="0" y="0"/>
                  </a:moveTo>
                  <a:lnTo>
                    <a:pt x="755650" y="0"/>
                  </a:lnTo>
                  <a:lnTo>
                    <a:pt x="997665" y="160421"/>
                  </a:lnTo>
                  <a:lnTo>
                    <a:pt x="755650" y="160421"/>
                  </a:lnTo>
                  <a:lnTo>
                    <a:pt x="0" y="160421"/>
                  </a:lnTo>
                  <a:close/>
                </a:path>
              </a:pathLst>
            </a:cu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solidFill>
                  <a:prstClr val="white"/>
                </a:solidFill>
              </a:endParaRPr>
            </a:p>
          </p:txBody>
        </p:sp>
      </p:grpSp>
      <p:sp>
        <p:nvSpPr>
          <p:cNvPr id="119" name="直角三角形 118"/>
          <p:cNvSpPr/>
          <p:nvPr userDrawn="1"/>
        </p:nvSpPr>
        <p:spPr>
          <a:xfrm rot="10800000" flipV="1">
            <a:off x="9142770" y="6464301"/>
            <a:ext cx="763226" cy="393699"/>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1">
              <a:solidFill>
                <a:prstClr val="white"/>
              </a:solidFill>
            </a:endParaRPr>
          </a:p>
        </p:txBody>
      </p:sp>
      <p:cxnSp>
        <p:nvCxnSpPr>
          <p:cNvPr id="120" name="直線コネクタ 119"/>
          <p:cNvCxnSpPr/>
          <p:nvPr userDrawn="1"/>
        </p:nvCxnSpPr>
        <p:spPr>
          <a:xfrm>
            <a:off x="0" y="621559"/>
            <a:ext cx="9905995" cy="0"/>
          </a:xfrm>
          <a:prstGeom prst="line">
            <a:avLst/>
          </a:prstGeom>
          <a:ln>
            <a:solidFill>
              <a:srgbClr val="ED963F"/>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25431" y="108001"/>
            <a:ext cx="8873389" cy="517105"/>
          </a:xfrm>
        </p:spPr>
        <p:txBody>
          <a:bodyPr>
            <a:normAutofit/>
          </a:bodyPr>
          <a:lstStyle>
            <a:lvl1pPr algn="l">
              <a:defRPr sz="2001" b="1">
                <a:solidFill>
                  <a:schemeClr val="tx1"/>
                </a:solidFill>
              </a:defRPr>
            </a:lvl1pPr>
          </a:lstStyle>
          <a:p>
            <a:r>
              <a:rPr kumimoji="1" lang="ja-JP" altLang="en-US"/>
              <a:t>マスター タイトルの書式設定</a:t>
            </a:r>
          </a:p>
        </p:txBody>
      </p:sp>
      <p:sp>
        <p:nvSpPr>
          <p:cNvPr id="5" name="スライド番号プレースホルダー 4"/>
          <p:cNvSpPr>
            <a:spLocks noGrp="1"/>
          </p:cNvSpPr>
          <p:nvPr>
            <p:ph type="sldNum" sz="quarter" idx="12"/>
          </p:nvPr>
        </p:nvSpPr>
        <p:spPr>
          <a:xfrm>
            <a:off x="7620332" y="6528505"/>
            <a:ext cx="2311400" cy="365125"/>
          </a:xfrm>
        </p:spPr>
        <p:txBody>
          <a:bodyPr anchor="b"/>
          <a:lstStyle>
            <a:lvl1pPr>
              <a:defRPr sz="900">
                <a:solidFill>
                  <a:schemeClr val="tx1">
                    <a:lumMod val="50000"/>
                    <a:lumOff val="50000"/>
                  </a:schemeClr>
                </a:solidFill>
              </a:defRPr>
            </a:lvl1pPr>
          </a:lstStyle>
          <a:p>
            <a:fld id="{A98DD2BA-7463-4871-B0F9-551092CDA83E}" type="slidenum">
              <a:rPr lang="ja-JP" altLang="en-US" smtClean="0">
                <a:solidFill>
                  <a:prstClr val="black">
                    <a:lumMod val="50000"/>
                    <a:lumOff val="50000"/>
                  </a:prstClr>
                </a:solidFill>
              </a:rPr>
              <a:pPr/>
              <a:t>‹#›</a:t>
            </a:fld>
            <a:endParaRPr lang="ja-JP" altLang="en-US" dirty="0">
              <a:solidFill>
                <a:prstClr val="black">
                  <a:lumMod val="50000"/>
                  <a:lumOff val="50000"/>
                </a:prstClr>
              </a:solidFill>
            </a:endParaRPr>
          </a:p>
        </p:txBody>
      </p:sp>
      <p:sp>
        <p:nvSpPr>
          <p:cNvPr id="27" name="テキスト ボックス 26"/>
          <p:cNvSpPr txBox="1"/>
          <p:nvPr userDrawn="1"/>
        </p:nvSpPr>
        <p:spPr>
          <a:xfrm>
            <a:off x="7739" y="6653087"/>
            <a:ext cx="6552728" cy="200055"/>
          </a:xfrm>
          <a:prstGeom prst="rect">
            <a:avLst/>
          </a:prstGeom>
          <a:noFill/>
        </p:spPr>
        <p:txBody>
          <a:bodyPr wrap="square" rtlCol="0">
            <a:spAutoFit/>
          </a:bodyPr>
          <a:lstStyle/>
          <a:p>
            <a:r>
              <a:rPr kumimoji="1" lang="en-US" altLang="ja-JP" sz="700" dirty="0">
                <a:solidFill>
                  <a:schemeClr val="tx1">
                    <a:lumMod val="50000"/>
                    <a:lumOff val="50000"/>
                  </a:schemeClr>
                </a:solidFill>
              </a:rPr>
              <a:t>Copyright 2017 </a:t>
            </a:r>
            <a:r>
              <a:rPr lang="en-US" altLang="ja-JP" sz="700" dirty="0">
                <a:solidFill>
                  <a:schemeClr val="tx1">
                    <a:lumMod val="50000"/>
                    <a:lumOff val="50000"/>
                  </a:schemeClr>
                </a:solidFill>
              </a:rPr>
              <a:t>Food Industry Affairs Bureau. </a:t>
            </a:r>
            <a:r>
              <a:rPr lang="ja-JP" altLang="en-US" sz="700" dirty="0">
                <a:solidFill>
                  <a:schemeClr val="tx1">
                    <a:lumMod val="50000"/>
                    <a:lumOff val="50000"/>
                  </a:schemeClr>
                </a:solidFill>
              </a:rPr>
              <a:t>　</a:t>
            </a:r>
            <a:r>
              <a:rPr kumimoji="1" lang="en-US" altLang="ja-JP" sz="700" dirty="0">
                <a:solidFill>
                  <a:schemeClr val="tx1">
                    <a:lumMod val="50000"/>
                    <a:lumOff val="50000"/>
                  </a:schemeClr>
                </a:solidFill>
              </a:rPr>
              <a:t>Ministry of Agriculture, Forestry</a:t>
            </a:r>
            <a:r>
              <a:rPr lang="en-US" altLang="ja-JP" sz="700" dirty="0">
                <a:solidFill>
                  <a:schemeClr val="tx1">
                    <a:lumMod val="50000"/>
                    <a:lumOff val="50000"/>
                  </a:schemeClr>
                </a:solidFill>
              </a:rPr>
              <a:t> and Fisheries.</a:t>
            </a:r>
            <a:r>
              <a:rPr lang="ja-JP" altLang="en-US" sz="700" dirty="0">
                <a:solidFill>
                  <a:schemeClr val="tx1">
                    <a:lumMod val="50000"/>
                    <a:lumOff val="50000"/>
                  </a:schemeClr>
                </a:solidFill>
              </a:rPr>
              <a:t>　</a:t>
            </a:r>
            <a:endParaRPr kumimoji="1" lang="ja-JP" altLang="en-US" sz="700" dirty="0">
              <a:solidFill>
                <a:schemeClr val="tx1">
                  <a:lumMod val="50000"/>
                  <a:lumOff val="50000"/>
                </a:schemeClr>
              </a:solidFill>
            </a:endParaRPr>
          </a:p>
        </p:txBody>
      </p:sp>
    </p:spTree>
    <p:extLst>
      <p:ext uri="{BB962C8B-B14F-4D97-AF65-F5344CB8AC3E}">
        <p14:creationId xmlns:p14="http://schemas.microsoft.com/office/powerpoint/2010/main" val="2444491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2"/>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1" y="6356352"/>
            <a:ext cx="2311400" cy="365125"/>
          </a:xfrm>
          <a:prstGeom prst="rect">
            <a:avLst/>
          </a:prstGeom>
        </p:spPr>
        <p:txBody>
          <a:bodyPr vert="horz" lIns="91440" tIns="45720" rIns="91440" bIns="45720" rtlCol="0" anchor="ctr"/>
          <a:lstStyle>
            <a:lvl1pPr algn="l">
              <a:defRPr sz="1201">
                <a:solidFill>
                  <a:schemeClr val="tx1">
                    <a:tint val="75000"/>
                  </a:schemeClr>
                </a:solidFill>
              </a:defRPr>
            </a:lvl1pPr>
          </a:lstStyle>
          <a:p>
            <a:fld id="{95875FF0-C774-4DCA-B3B7-FF52116AB4FC}" type="datetime1">
              <a:rPr lang="ja-JP" altLang="en-US" smtClean="0">
                <a:solidFill>
                  <a:prstClr val="black">
                    <a:tint val="75000"/>
                  </a:prstClr>
                </a:solidFill>
              </a:rPr>
              <a:pPr/>
              <a:t>2018/2/15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1">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1">
                <a:solidFill>
                  <a:schemeClr val="tx1">
                    <a:tint val="75000"/>
                  </a:schemeClr>
                </a:solidFill>
              </a:defRPr>
            </a:lvl1pPr>
          </a:lstStyle>
          <a:p>
            <a:fld id="{A98DD2BA-7463-4871-B0F9-551092CDA83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41223297"/>
      </p:ext>
    </p:extLst>
  </p:cSld>
  <p:clrMap bg1="lt1" tx1="dk1" bg2="lt2" tx2="dk2" accent1="accent1" accent2="accent2" accent3="accent3" accent4="accent4" accent5="accent5" accent6="accent6" hlink="hlink" folHlink="folHlink"/>
  <p:sldLayoutIdLst>
    <p:sldLayoutId id="2147483662" r:id="rId1"/>
    <p:sldLayoutId id="2147483664" r:id="rId2"/>
  </p:sldLayoutIdLst>
  <p:hf hdr="0" ftr="0" dt="0"/>
  <p:txStyles>
    <p:titleStyle>
      <a:lvl1pPr algn="ctr" defTabSz="914857" rtl="0" eaLnBrk="1" latinLnBrk="0" hangingPunct="1">
        <a:spcBef>
          <a:spcPct val="0"/>
        </a:spcBef>
        <a:buNone/>
        <a:defRPr kumimoji="1" sz="4402" kern="1200">
          <a:solidFill>
            <a:schemeClr val="tx1"/>
          </a:solidFill>
          <a:latin typeface="+mj-lt"/>
          <a:ea typeface="+mj-ea"/>
          <a:cs typeface="+mj-cs"/>
        </a:defRPr>
      </a:lvl1pPr>
    </p:titleStyle>
    <p:bodyStyle>
      <a:lvl1pPr marL="343071" indent="-343071" algn="l" defTabSz="914857" rtl="0" eaLnBrk="1" latinLnBrk="0" hangingPunct="1">
        <a:spcBef>
          <a:spcPct val="20000"/>
        </a:spcBef>
        <a:buFont typeface="Arial" panose="020B0604020202020204" pitchFamily="34" charset="0"/>
        <a:buChar char="•"/>
        <a:defRPr kumimoji="1" sz="3202" kern="1200">
          <a:solidFill>
            <a:schemeClr val="tx1"/>
          </a:solidFill>
          <a:latin typeface="+mn-lt"/>
          <a:ea typeface="+mn-ea"/>
          <a:cs typeface="+mn-cs"/>
        </a:defRPr>
      </a:lvl1pPr>
      <a:lvl2pPr marL="743321" indent="-285893" algn="l" defTabSz="914857" rtl="0" eaLnBrk="1" latinLnBrk="0" hangingPunct="1">
        <a:spcBef>
          <a:spcPct val="20000"/>
        </a:spcBef>
        <a:buFont typeface="Arial" panose="020B0604020202020204" pitchFamily="34" charset="0"/>
        <a:buChar char="–"/>
        <a:defRPr kumimoji="1" sz="2801" kern="1200">
          <a:solidFill>
            <a:schemeClr val="tx1"/>
          </a:solidFill>
          <a:latin typeface="+mn-lt"/>
          <a:ea typeface="+mn-ea"/>
          <a:cs typeface="+mn-cs"/>
        </a:defRPr>
      </a:lvl2pPr>
      <a:lvl3pPr marL="1143572" indent="-228714" algn="l" defTabSz="914857" rtl="0" eaLnBrk="1" latinLnBrk="0" hangingPunct="1">
        <a:spcBef>
          <a:spcPct val="20000"/>
        </a:spcBef>
        <a:buFont typeface="Arial" panose="020B0604020202020204" pitchFamily="34" charset="0"/>
        <a:buChar char="•"/>
        <a:defRPr kumimoji="1" sz="2401" kern="1200">
          <a:solidFill>
            <a:schemeClr val="tx1"/>
          </a:solidFill>
          <a:latin typeface="+mn-lt"/>
          <a:ea typeface="+mn-ea"/>
          <a:cs typeface="+mn-cs"/>
        </a:defRPr>
      </a:lvl3pPr>
      <a:lvl4pPr marL="1601000" indent="-228714" algn="l" defTabSz="914857" rtl="0" eaLnBrk="1" latinLnBrk="0" hangingPunct="1">
        <a:spcBef>
          <a:spcPct val="20000"/>
        </a:spcBef>
        <a:buFont typeface="Arial" panose="020B0604020202020204" pitchFamily="34" charset="0"/>
        <a:buChar char="–"/>
        <a:defRPr kumimoji="1" sz="2001" kern="1200">
          <a:solidFill>
            <a:schemeClr val="tx1"/>
          </a:solidFill>
          <a:latin typeface="+mn-lt"/>
          <a:ea typeface="+mn-ea"/>
          <a:cs typeface="+mn-cs"/>
        </a:defRPr>
      </a:lvl4pPr>
      <a:lvl5pPr marL="2058429" indent="-228714" algn="l" defTabSz="914857" rtl="0" eaLnBrk="1" latinLnBrk="0" hangingPunct="1">
        <a:spcBef>
          <a:spcPct val="20000"/>
        </a:spcBef>
        <a:buFont typeface="Arial" panose="020B0604020202020204" pitchFamily="34" charset="0"/>
        <a:buChar char="»"/>
        <a:defRPr kumimoji="1" sz="2001" kern="1200">
          <a:solidFill>
            <a:schemeClr val="tx1"/>
          </a:solidFill>
          <a:latin typeface="+mn-lt"/>
          <a:ea typeface="+mn-ea"/>
          <a:cs typeface="+mn-cs"/>
        </a:defRPr>
      </a:lvl5pPr>
      <a:lvl6pPr marL="2515857" indent="-228714" algn="l" defTabSz="914857" rtl="0" eaLnBrk="1" latinLnBrk="0" hangingPunct="1">
        <a:spcBef>
          <a:spcPct val="20000"/>
        </a:spcBef>
        <a:buFont typeface="Arial" panose="020B0604020202020204" pitchFamily="34" charset="0"/>
        <a:buChar char="•"/>
        <a:defRPr kumimoji="1" sz="2001" kern="1200">
          <a:solidFill>
            <a:schemeClr val="tx1"/>
          </a:solidFill>
          <a:latin typeface="+mn-lt"/>
          <a:ea typeface="+mn-ea"/>
          <a:cs typeface="+mn-cs"/>
        </a:defRPr>
      </a:lvl6pPr>
      <a:lvl7pPr marL="2973286" indent="-228714" algn="l" defTabSz="914857" rtl="0" eaLnBrk="1" latinLnBrk="0" hangingPunct="1">
        <a:spcBef>
          <a:spcPct val="20000"/>
        </a:spcBef>
        <a:buFont typeface="Arial" panose="020B0604020202020204" pitchFamily="34" charset="0"/>
        <a:buChar char="•"/>
        <a:defRPr kumimoji="1" sz="2001" kern="1200">
          <a:solidFill>
            <a:schemeClr val="tx1"/>
          </a:solidFill>
          <a:latin typeface="+mn-lt"/>
          <a:ea typeface="+mn-ea"/>
          <a:cs typeface="+mn-cs"/>
        </a:defRPr>
      </a:lvl7pPr>
      <a:lvl8pPr marL="3430715" indent="-228714" algn="l" defTabSz="914857" rtl="0" eaLnBrk="1" latinLnBrk="0" hangingPunct="1">
        <a:spcBef>
          <a:spcPct val="20000"/>
        </a:spcBef>
        <a:buFont typeface="Arial" panose="020B0604020202020204" pitchFamily="34" charset="0"/>
        <a:buChar char="•"/>
        <a:defRPr kumimoji="1" sz="2001" kern="1200">
          <a:solidFill>
            <a:schemeClr val="tx1"/>
          </a:solidFill>
          <a:latin typeface="+mn-lt"/>
          <a:ea typeface="+mn-ea"/>
          <a:cs typeface="+mn-cs"/>
        </a:defRPr>
      </a:lvl8pPr>
      <a:lvl9pPr marL="3888143" indent="-228714" algn="l" defTabSz="914857" rtl="0" eaLnBrk="1" latinLnBrk="0" hangingPunct="1">
        <a:spcBef>
          <a:spcPct val="20000"/>
        </a:spcBef>
        <a:buFont typeface="Arial" panose="020B0604020202020204" pitchFamily="34" charset="0"/>
        <a:buChar char="•"/>
        <a:defRPr kumimoji="1" sz="2001" kern="1200">
          <a:solidFill>
            <a:schemeClr val="tx1"/>
          </a:solidFill>
          <a:latin typeface="+mn-lt"/>
          <a:ea typeface="+mn-ea"/>
          <a:cs typeface="+mn-cs"/>
        </a:defRPr>
      </a:lvl9pPr>
    </p:bodyStyle>
    <p:otherStyle>
      <a:defPPr>
        <a:defRPr lang="ja-JP"/>
      </a:defPPr>
      <a:lvl1pPr marL="0" algn="l" defTabSz="914857" rtl="0" eaLnBrk="1" latinLnBrk="0" hangingPunct="1">
        <a:defRPr kumimoji="1" sz="1801" kern="1200">
          <a:solidFill>
            <a:schemeClr val="tx1"/>
          </a:solidFill>
          <a:latin typeface="+mn-lt"/>
          <a:ea typeface="+mn-ea"/>
          <a:cs typeface="+mn-cs"/>
        </a:defRPr>
      </a:lvl1pPr>
      <a:lvl2pPr marL="457429" algn="l" defTabSz="914857" rtl="0" eaLnBrk="1" latinLnBrk="0" hangingPunct="1">
        <a:defRPr kumimoji="1" sz="1801" kern="1200">
          <a:solidFill>
            <a:schemeClr val="tx1"/>
          </a:solidFill>
          <a:latin typeface="+mn-lt"/>
          <a:ea typeface="+mn-ea"/>
          <a:cs typeface="+mn-cs"/>
        </a:defRPr>
      </a:lvl2pPr>
      <a:lvl3pPr marL="914857" algn="l" defTabSz="914857" rtl="0" eaLnBrk="1" latinLnBrk="0" hangingPunct="1">
        <a:defRPr kumimoji="1" sz="1801" kern="1200">
          <a:solidFill>
            <a:schemeClr val="tx1"/>
          </a:solidFill>
          <a:latin typeface="+mn-lt"/>
          <a:ea typeface="+mn-ea"/>
          <a:cs typeface="+mn-cs"/>
        </a:defRPr>
      </a:lvl3pPr>
      <a:lvl4pPr marL="1372286" algn="l" defTabSz="914857" rtl="0" eaLnBrk="1" latinLnBrk="0" hangingPunct="1">
        <a:defRPr kumimoji="1" sz="1801" kern="1200">
          <a:solidFill>
            <a:schemeClr val="tx1"/>
          </a:solidFill>
          <a:latin typeface="+mn-lt"/>
          <a:ea typeface="+mn-ea"/>
          <a:cs typeface="+mn-cs"/>
        </a:defRPr>
      </a:lvl4pPr>
      <a:lvl5pPr marL="1829714" algn="l" defTabSz="914857" rtl="0" eaLnBrk="1" latinLnBrk="0" hangingPunct="1">
        <a:defRPr kumimoji="1" sz="1801" kern="1200">
          <a:solidFill>
            <a:schemeClr val="tx1"/>
          </a:solidFill>
          <a:latin typeface="+mn-lt"/>
          <a:ea typeface="+mn-ea"/>
          <a:cs typeface="+mn-cs"/>
        </a:defRPr>
      </a:lvl5pPr>
      <a:lvl6pPr marL="2287143" algn="l" defTabSz="914857" rtl="0" eaLnBrk="1" latinLnBrk="0" hangingPunct="1">
        <a:defRPr kumimoji="1" sz="1801" kern="1200">
          <a:solidFill>
            <a:schemeClr val="tx1"/>
          </a:solidFill>
          <a:latin typeface="+mn-lt"/>
          <a:ea typeface="+mn-ea"/>
          <a:cs typeface="+mn-cs"/>
        </a:defRPr>
      </a:lvl6pPr>
      <a:lvl7pPr marL="2744572" algn="l" defTabSz="914857" rtl="0" eaLnBrk="1" latinLnBrk="0" hangingPunct="1">
        <a:defRPr kumimoji="1" sz="1801" kern="1200">
          <a:solidFill>
            <a:schemeClr val="tx1"/>
          </a:solidFill>
          <a:latin typeface="+mn-lt"/>
          <a:ea typeface="+mn-ea"/>
          <a:cs typeface="+mn-cs"/>
        </a:defRPr>
      </a:lvl7pPr>
      <a:lvl8pPr marL="3202000" algn="l" defTabSz="914857" rtl="0" eaLnBrk="1" latinLnBrk="0" hangingPunct="1">
        <a:defRPr kumimoji="1" sz="1801" kern="1200">
          <a:solidFill>
            <a:schemeClr val="tx1"/>
          </a:solidFill>
          <a:latin typeface="+mn-lt"/>
          <a:ea typeface="+mn-ea"/>
          <a:cs typeface="+mn-cs"/>
        </a:defRPr>
      </a:lvl8pPr>
      <a:lvl9pPr marL="3659429" algn="l" defTabSz="914857" rtl="0" eaLnBrk="1" latinLnBrk="0" hangingPunct="1">
        <a:defRPr kumimoji="1"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 y="108226"/>
            <a:ext cx="9906001" cy="509547"/>
          </a:xfrm>
          <a:prstGeom prst="rect">
            <a:avLst/>
          </a:prstGeom>
        </p:spPr>
        <p:txBody>
          <a:bodyPr wrap="square" anchor="ctr">
            <a:noAutofit/>
          </a:bodyPr>
          <a:lstStyle/>
          <a:p>
            <a:pPr fontAlgn="base">
              <a:spcBef>
                <a:spcPct val="0"/>
              </a:spcBef>
              <a:spcAft>
                <a:spcPct val="0"/>
              </a:spcAft>
            </a:pPr>
            <a:r>
              <a:rPr lang="ja-JP" altLang="en-US" sz="240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1"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1" b="1" dirty="0">
                <a:solidFill>
                  <a:schemeClr val="accent1"/>
                </a:solidFill>
                <a:latin typeface="HG丸ｺﾞｼｯｸM-PRO" panose="020F0600000000000000" pitchFamily="50" charset="-128"/>
                <a:ea typeface="HG丸ｺﾞｼｯｸM-PRO" panose="020F0600000000000000" pitchFamily="50" charset="-128"/>
                <a:cs typeface="メイリオ" panose="020B0604030504040204" pitchFamily="50" charset="-128"/>
              </a:rPr>
              <a:t>作成上のお願い</a:t>
            </a:r>
            <a:endParaRPr lang="ja-JP" altLang="ja-JP" sz="2401" dirty="0">
              <a:solidFill>
                <a:srgbClr val="D1099D"/>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211426" y="770246"/>
            <a:ext cx="9502991" cy="4688555"/>
          </a:xfrm>
          <a:prstGeom prst="rect">
            <a:avLst/>
          </a:prstGeom>
        </p:spPr>
        <p:txBody>
          <a:bodyPr wrap="square" anchor="t" anchorCtr="0">
            <a:no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本事例は、輸出を検討している事業者等に向けて、輸出促進へ活用していただくために作成します。（現に輸出に採用されている事例を提供ください。）</a:t>
            </a:r>
            <a:endParaRPr lang="en-US" altLang="ja-JP" sz="2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24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そのため、パワーポイントを作成する際には、以下の点にご留意ください。（既存の事例集を参考に）</a:t>
            </a:r>
            <a:endParaRPr lang="en-US" altLang="ja-JP" sz="2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lang="en-US" altLang="ja-JP" sz="2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　①　平易な文章（高度の専門用語は</a:t>
            </a:r>
            <a:r>
              <a:rPr lang="en-US" altLang="ja-JP"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2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　②　簡易な文章（長文は</a:t>
            </a:r>
            <a:r>
              <a:rPr lang="en-US" altLang="ja-JP"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2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　③　広告（ロゴなど）は、掲載できません</a:t>
            </a:r>
            <a:endParaRPr lang="en-US" altLang="ja-JP" sz="2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lang="en-US" altLang="ja-JP" sz="2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lang="ja-JP" altLang="en-US" sz="2400" b="1" dirty="0">
                <a:latin typeface="HG丸ｺﾞｼｯｸM-PRO" panose="020F0600000000000000" pitchFamily="50" charset="-128"/>
                <a:ea typeface="HG丸ｺﾞｼｯｸM-PRO" panose="020F0600000000000000" pitchFamily="50" charset="-128"/>
                <a:cs typeface="メイリオ" panose="020B0604030504040204" pitchFamily="50" charset="-128"/>
              </a:rPr>
              <a:t>　　　　　　　　　　　　　　　　ご協力お願いします。</a:t>
            </a:r>
            <a:endParaRPr lang="en-US" altLang="ja-JP" sz="2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endParaRPr lang="en-US" altLang="ja-JP" sz="2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 name="大かっこ 1"/>
          <p:cNvSpPr/>
          <p:nvPr/>
        </p:nvSpPr>
        <p:spPr>
          <a:xfrm>
            <a:off x="211426" y="5458801"/>
            <a:ext cx="9484736" cy="1249234"/>
          </a:xfrm>
          <a:prstGeom prst="bracketPair">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357367" indent="-357367"/>
            <a:r>
              <a:rPr lang="en-US" altLang="ja-JP" sz="2401" dirty="0"/>
              <a:t>※</a:t>
            </a:r>
            <a:r>
              <a:rPr lang="ja-JP" altLang="en-US" sz="2401" dirty="0"/>
              <a:t>　ご提供いただきました事例につきましては、事例集への掲載のほか、当省における広報活動で活用（報道機関への提供を含む）する場合もございます。あらかじめご了承ください。</a:t>
            </a:r>
          </a:p>
        </p:txBody>
      </p:sp>
    </p:spTree>
    <p:extLst>
      <p:ext uri="{BB962C8B-B14F-4D97-AF65-F5344CB8AC3E}">
        <p14:creationId xmlns:p14="http://schemas.microsoft.com/office/powerpoint/2010/main" val="3784909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38098" y="108226"/>
            <a:ext cx="9867902" cy="509547"/>
          </a:xfrm>
          <a:prstGeom prst="rect">
            <a:avLst/>
          </a:prstGeom>
        </p:spPr>
        <p:txBody>
          <a:bodyPr wrap="square" anchor="ctr">
            <a:noAutofit/>
          </a:bodyPr>
          <a:lstStyle/>
          <a:p>
            <a:pPr fontAlgn="base">
              <a:spcBef>
                <a:spcPct val="0"/>
              </a:spcBef>
              <a:spcAft>
                <a:spcPct val="0"/>
              </a:spcAft>
            </a:pPr>
            <a:r>
              <a:rPr lang="ja-JP" altLang="en-US" sz="240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1"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　○○（株）　　　　　　　　</a:t>
            </a:r>
            <a:r>
              <a:rPr lang="ja-JP" altLang="en-US" sz="2401" b="1" dirty="0">
                <a:solidFill>
                  <a:srgbClr val="D1099D"/>
                </a:solidFill>
                <a:latin typeface="メイリオ" panose="020B0604030504040204" pitchFamily="50" charset="-128"/>
                <a:ea typeface="メイリオ" panose="020B0604030504040204" pitchFamily="50" charset="-128"/>
                <a:cs typeface="メイリオ" panose="020B0604030504040204" pitchFamily="50" charset="-128"/>
              </a:rPr>
              <a:t>■（例）賞味期限の延長</a:t>
            </a:r>
            <a:endParaRPr lang="ja-JP" altLang="ja-JP" sz="2400" dirty="0">
              <a:solidFill>
                <a:srgbClr val="D1099D"/>
              </a:solidFill>
              <a:latin typeface="HGP創英角ｺﾞｼｯｸUB" panose="020B0900000000000000" pitchFamily="50" charset="-128"/>
              <a:ea typeface="HGP創英角ｺﾞｼｯｸUB" panose="020B0900000000000000" pitchFamily="50" charset="-128"/>
            </a:endParaRPr>
          </a:p>
        </p:txBody>
      </p:sp>
      <p:sp>
        <p:nvSpPr>
          <p:cNvPr id="17" name="スライド番号プレースホルダ 112"/>
          <p:cNvSpPr>
            <a:spLocks noGrp="1"/>
          </p:cNvSpPr>
          <p:nvPr>
            <p:ph type="sldNum" sz="quarter" idx="12"/>
          </p:nvPr>
        </p:nvSpPr>
        <p:spPr>
          <a:noFill/>
          <a:ln>
            <a:noFill/>
          </a:ln>
        </p:spPr>
        <p:txBody>
          <a:bodyPr/>
          <a:lstStyle/>
          <a:p>
            <a:r>
              <a:rPr lang="ja-JP" altLang="en-US" sz="1401" dirty="0"/>
              <a:t>○</a:t>
            </a:r>
          </a:p>
        </p:txBody>
      </p:sp>
      <p:sp>
        <p:nvSpPr>
          <p:cNvPr id="15" name="正方形/長方形 14"/>
          <p:cNvSpPr/>
          <p:nvPr/>
        </p:nvSpPr>
        <p:spPr>
          <a:xfrm>
            <a:off x="5008468" y="668823"/>
            <a:ext cx="4689070" cy="1315571"/>
          </a:xfrm>
          <a:prstGeom prst="rect">
            <a:avLst/>
          </a:prstGeom>
        </p:spPr>
        <p:txBody>
          <a:bodyPr wrap="square" anchor="ctr">
            <a:noAutofit/>
          </a:bodyPr>
          <a:lstStyle/>
          <a:p>
            <a:pPr eaLnBrk="0"/>
            <a:r>
              <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容器包装の改善 </a:t>
            </a:r>
            <a:r>
              <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rPr>
              <a:t>〉</a:t>
            </a:r>
          </a:p>
          <a:p>
            <a:endParaRPr lang="en-US" altLang="ja-JP" sz="1801"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r>
              <a:rPr lang="ja-JP" altLang="en-US" sz="1801" dirty="0">
                <a:latin typeface="ＭＳ Ｐゴシック" panose="020B0600070205080204" pitchFamily="50" charset="-128"/>
                <a:ea typeface="ＭＳ Ｐゴシック" panose="020B0600070205080204" pitchFamily="50" charset="-128"/>
                <a:cs typeface="メイリオ" panose="020B0604030504040204" pitchFamily="50" charset="-128"/>
              </a:rPr>
              <a:t>・　○○○○○○○○○○○○改善しました。</a:t>
            </a:r>
          </a:p>
          <a:p>
            <a:r>
              <a:rPr lang="ja-JP" altLang="en-US" sz="1801" dirty="0">
                <a:latin typeface="ＭＳ Ｐゴシック" panose="020B0600070205080204" pitchFamily="50" charset="-128"/>
                <a:ea typeface="ＭＳ Ｐゴシック" panose="020B0600070205080204" pitchFamily="50" charset="-128"/>
                <a:cs typeface="メイリオ" panose="020B0604030504040204" pitchFamily="50" charset="-128"/>
              </a:rPr>
              <a:t>・　さらに、○○○○○○○の工夫をしました。</a:t>
            </a:r>
          </a:p>
        </p:txBody>
      </p:sp>
      <p:sp>
        <p:nvSpPr>
          <p:cNvPr id="16" name="Rectangle 1"/>
          <p:cNvSpPr>
            <a:spLocks noChangeArrowheads="1"/>
          </p:cNvSpPr>
          <p:nvPr/>
        </p:nvSpPr>
        <p:spPr bwMode="auto">
          <a:xfrm>
            <a:off x="360750" y="736941"/>
            <a:ext cx="4297841" cy="378883"/>
          </a:xfrm>
          <a:prstGeom prst="rect">
            <a:avLst/>
          </a:prstGeom>
          <a:solidFill>
            <a:schemeClr val="tx2">
              <a:lumMod val="20000"/>
              <a:lumOff val="80000"/>
            </a:schemeClr>
          </a:solidFill>
          <a:ln w="9525">
            <a:solidFill>
              <a:schemeClr val="accent1"/>
            </a:solidFill>
            <a:miter lim="800000"/>
            <a:headEnd/>
            <a:tailEnd/>
          </a:ln>
          <a:effectLst/>
          <a:extLst/>
        </p:spPr>
        <p:txBody>
          <a:bodyPr vert="horz" wrap="square" lIns="0" tIns="0" rIns="0" bIns="0" numCol="1" anchor="ctr" anchorCtr="0" compatLnSpc="1">
            <a:prstTxWarp prst="textNoShape">
              <a:avLst/>
            </a:prstTxWarp>
            <a:noAutofit/>
          </a:bodyPr>
          <a:lstStyle/>
          <a:p>
            <a:pPr lvl="0" algn="ctr" eaLnBrk="0" fontAlgn="ctr" hangingPunct="0">
              <a:spcBef>
                <a:spcPct val="0"/>
              </a:spcBef>
              <a:spcAft>
                <a:spcPct val="0"/>
              </a:spcAft>
            </a:pPr>
            <a:r>
              <a:rPr kumimoji="0" lang="ja-JP" altLang="en-US" sz="2001" b="1" dirty="0">
                <a:latin typeface="+mn-ea"/>
              </a:rPr>
              <a:t>商品名又は製品名</a:t>
            </a:r>
            <a:endParaRPr kumimoji="0" lang="ja-JP" altLang="ja-JP" sz="2001" b="1" dirty="0">
              <a:latin typeface="+mn-ea"/>
            </a:endParaRPr>
          </a:p>
        </p:txBody>
      </p:sp>
      <p:sp>
        <p:nvSpPr>
          <p:cNvPr id="8" name="正方形/長方形 7"/>
          <p:cNvSpPr/>
          <p:nvPr/>
        </p:nvSpPr>
        <p:spPr>
          <a:xfrm>
            <a:off x="802500" y="6383054"/>
            <a:ext cx="2557082" cy="369510"/>
          </a:xfrm>
          <a:prstGeom prst="rect">
            <a:avLst/>
          </a:prstGeom>
        </p:spPr>
        <p:txBody>
          <a:bodyPr wrap="square">
            <a:spAutoFit/>
          </a:bodyPr>
          <a:lstStyle/>
          <a:p>
            <a:r>
              <a:rPr lang="ja-JP" altLang="en-US" sz="1801" dirty="0">
                <a:solidFill>
                  <a:srgbClr val="00B050"/>
                </a:solidFill>
              </a:rPr>
              <a:t>（販売）年月から</a:t>
            </a:r>
          </a:p>
        </p:txBody>
      </p:sp>
      <p:sp>
        <p:nvSpPr>
          <p:cNvPr id="14" name="正方形/長方形 13"/>
          <p:cNvSpPr/>
          <p:nvPr/>
        </p:nvSpPr>
        <p:spPr>
          <a:xfrm>
            <a:off x="5008468" y="3998049"/>
            <a:ext cx="4689072" cy="1141017"/>
          </a:xfrm>
          <a:prstGeom prst="rect">
            <a:avLst/>
          </a:prstGeom>
        </p:spPr>
        <p:txBody>
          <a:bodyPr wrap="square">
            <a:noAutofit/>
          </a:bodyPr>
          <a:lstStyle/>
          <a:p>
            <a:pPr eaLnBrk="0"/>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（例）</a:t>
            </a:r>
            <a:r>
              <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鮮度保持期間 </a:t>
            </a:r>
            <a:r>
              <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rPr>
              <a:t>〉</a:t>
            </a:r>
          </a:p>
          <a:p>
            <a:pPr eaLnBrk="0"/>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賞味期限の延長 </a:t>
            </a:r>
            <a:r>
              <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rPr>
              <a:t>〉</a:t>
            </a:r>
          </a:p>
          <a:p>
            <a:pPr eaLnBrk="0"/>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en-US" altLang="zh-TW" sz="1801" b="1"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商品の物流での技術</a:t>
            </a:r>
            <a:r>
              <a:rPr lang="zh-TW"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en-US" altLang="zh-TW" sz="1801" b="1" dirty="0">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r>
              <a:rPr lang="ja-JP" altLang="en-US" sz="1801" dirty="0">
                <a:latin typeface="ＭＳ Ｐゴシック" panose="020B0600070205080204" pitchFamily="50" charset="-128"/>
                <a:ea typeface="ＭＳ Ｐゴシック" panose="020B0600070205080204" pitchFamily="50" charset="-128"/>
                <a:cs typeface="メイリオ" panose="020B0604030504040204" pitchFamily="50" charset="-128"/>
              </a:rPr>
              <a:t>・　○○○○○○○○○○○○となりました。</a:t>
            </a:r>
            <a:endParaRPr lang="en-US" altLang="ja-JP" sz="1801"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0" name="二等辺三角形 19"/>
          <p:cNvSpPr/>
          <p:nvPr/>
        </p:nvSpPr>
        <p:spPr>
          <a:xfrm rot="10800000" flipH="1">
            <a:off x="7141759" y="3559783"/>
            <a:ext cx="422487" cy="270885"/>
          </a:xfrm>
          <a:prstGeom prst="triangle">
            <a:avLst/>
          </a:prstGeom>
          <a:solidFill>
            <a:srgbClr val="FF0000"/>
          </a:solidFill>
          <a:ln>
            <a:solidFill>
              <a:schemeClr val="tx1"/>
            </a:solidFill>
          </a:ln>
        </p:spPr>
        <p:txBody>
          <a:bodyPr wrap="square" rtlCol="0" anchor="ctr">
            <a:spAutoFit/>
          </a:bodyPr>
          <a:lstStyle/>
          <a:p>
            <a:pPr algn="ctr"/>
            <a:endParaRPr lang="ja-JP" altLang="en-US" sz="5403"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5008468" y="2029262"/>
            <a:ext cx="4689070" cy="1399738"/>
          </a:xfrm>
          <a:prstGeom prst="rect">
            <a:avLst/>
          </a:prstGeom>
        </p:spPr>
        <p:txBody>
          <a:bodyPr wrap="square" anchor="ctr">
            <a:noAutofit/>
          </a:bodyPr>
          <a:lstStyle/>
          <a:p>
            <a:pPr eaLnBrk="0"/>
            <a:r>
              <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食品製造段階の改善 </a:t>
            </a:r>
            <a:r>
              <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rPr>
              <a:t>〉</a:t>
            </a:r>
          </a:p>
          <a:p>
            <a:endParaRPr lang="en-US" altLang="ja-JP" sz="1801"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r>
              <a:rPr lang="ja-JP" altLang="en-US" sz="1801" dirty="0">
                <a:latin typeface="ＭＳ Ｐゴシック" panose="020B0600070205080204" pitchFamily="50" charset="-128"/>
                <a:ea typeface="ＭＳ Ｐゴシック" panose="020B0600070205080204" pitchFamily="50" charset="-128"/>
                <a:cs typeface="メイリオ" panose="020B0604030504040204" pitchFamily="50" charset="-128"/>
              </a:rPr>
              <a:t>・　製造ラインで○○○○○改善を図りました。</a:t>
            </a:r>
          </a:p>
          <a:p>
            <a:r>
              <a:rPr lang="ja-JP" altLang="en-US" sz="1801" dirty="0">
                <a:latin typeface="ＭＳ Ｐゴシック" panose="020B0600070205080204" pitchFamily="50" charset="-128"/>
                <a:ea typeface="ＭＳ Ｐゴシック" panose="020B0600070205080204" pitchFamily="50" charset="-128"/>
                <a:cs typeface="メイリオ" panose="020B0604030504040204" pitchFamily="50" charset="-128"/>
              </a:rPr>
              <a:t>・　また、複数の○○○を合わせることで○○が可能となりました。</a:t>
            </a:r>
          </a:p>
        </p:txBody>
      </p:sp>
      <p:sp>
        <p:nvSpPr>
          <p:cNvPr id="12" name="正方形/長方形 11"/>
          <p:cNvSpPr/>
          <p:nvPr/>
        </p:nvSpPr>
        <p:spPr>
          <a:xfrm>
            <a:off x="360750" y="1397119"/>
            <a:ext cx="2784011" cy="2721682"/>
          </a:xfrm>
          <a:prstGeom prst="rect">
            <a:avLst/>
          </a:prstGeom>
          <a:ln w="47625">
            <a:solidFill>
              <a:schemeClr val="accent1"/>
            </a:solidFill>
            <a:prstDash val="dash"/>
          </a:ln>
        </p:spPr>
        <p:txBody>
          <a:bodyPr wrap="square" anchor="ctr">
            <a:noAutofit/>
          </a:bodyPr>
          <a:lstStyle/>
          <a:p>
            <a:pPr algn="ctr" eaLnBrk="0"/>
            <a:r>
              <a:rPr lang="ja-JP" altLang="en-US" sz="1801" dirty="0">
                <a:latin typeface="メイリオ" panose="020B0604030504040204" pitchFamily="50" charset="-128"/>
                <a:ea typeface="メイリオ" panose="020B0604030504040204" pitchFamily="50" charset="-128"/>
                <a:cs typeface="メイリオ" panose="020B0604030504040204" pitchFamily="50" charset="-128"/>
              </a:rPr>
              <a:t>製品の写真</a:t>
            </a:r>
          </a:p>
        </p:txBody>
      </p:sp>
      <p:sp>
        <p:nvSpPr>
          <p:cNvPr id="13" name="正方形/長方形 12"/>
          <p:cNvSpPr/>
          <p:nvPr/>
        </p:nvSpPr>
        <p:spPr>
          <a:xfrm>
            <a:off x="2044095" y="3547731"/>
            <a:ext cx="2834665" cy="2654377"/>
          </a:xfrm>
          <a:prstGeom prst="rect">
            <a:avLst/>
          </a:prstGeom>
          <a:ln w="47625">
            <a:solidFill>
              <a:schemeClr val="accent1"/>
            </a:solidFill>
            <a:prstDash val="dash"/>
          </a:ln>
        </p:spPr>
        <p:txBody>
          <a:bodyPr wrap="square" anchor="ctr">
            <a:noAutofit/>
          </a:bodyPr>
          <a:lstStyle/>
          <a:p>
            <a:pPr algn="ctr" eaLnBrk="0"/>
            <a:r>
              <a:rPr lang="ja-JP" altLang="en-US" sz="1801" dirty="0">
                <a:latin typeface="メイリオ" panose="020B0604030504040204" pitchFamily="50" charset="-128"/>
                <a:ea typeface="メイリオ" panose="020B0604030504040204" pitchFamily="50" charset="-128"/>
                <a:cs typeface="メイリオ" panose="020B0604030504040204" pitchFamily="50" charset="-128"/>
              </a:rPr>
              <a:t>容器包装の</a:t>
            </a:r>
            <a:endParaRPr lang="en-US" altLang="ja-JP" sz="1801"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0"/>
            <a:r>
              <a:rPr lang="ja-JP" altLang="en-US" sz="1801" dirty="0">
                <a:latin typeface="メイリオ" panose="020B0604030504040204" pitchFamily="50" charset="-128"/>
                <a:ea typeface="メイリオ" panose="020B0604030504040204" pitchFamily="50" charset="-128"/>
                <a:cs typeface="メイリオ" panose="020B0604030504040204" pitchFamily="50" charset="-128"/>
              </a:rPr>
              <a:t>高機能化の</a:t>
            </a:r>
            <a:endParaRPr lang="en-US" altLang="ja-JP" sz="1801"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0"/>
            <a:r>
              <a:rPr lang="ja-JP" altLang="en-US" sz="1801" dirty="0">
                <a:latin typeface="メイリオ" panose="020B0604030504040204" pitchFamily="50" charset="-128"/>
                <a:ea typeface="メイリオ" panose="020B0604030504040204" pitchFamily="50" charset="-128"/>
                <a:cs typeface="メイリオ" panose="020B0604030504040204" pitchFamily="50" charset="-128"/>
              </a:rPr>
              <a:t>メカニズムの</a:t>
            </a:r>
            <a:endParaRPr lang="en-US" altLang="ja-JP" sz="1801"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0"/>
            <a:r>
              <a:rPr lang="ja-JP" altLang="en-US" sz="1801" dirty="0">
                <a:latin typeface="メイリオ" panose="020B0604030504040204" pitchFamily="50" charset="-128"/>
                <a:ea typeface="メイリオ" panose="020B0604030504040204" pitchFamily="50" charset="-128"/>
                <a:cs typeface="メイリオ" panose="020B0604030504040204" pitchFamily="50" charset="-128"/>
              </a:rPr>
              <a:t>説明図など</a:t>
            </a:r>
          </a:p>
        </p:txBody>
      </p:sp>
      <p:sp>
        <p:nvSpPr>
          <p:cNvPr id="19" name="正方形/長方形 18"/>
          <p:cNvSpPr/>
          <p:nvPr/>
        </p:nvSpPr>
        <p:spPr>
          <a:xfrm>
            <a:off x="5008468" y="5336438"/>
            <a:ext cx="4689072" cy="1141017"/>
          </a:xfrm>
          <a:prstGeom prst="rect">
            <a:avLst/>
          </a:prstGeom>
        </p:spPr>
        <p:txBody>
          <a:bodyPr wrap="square">
            <a:noAutofit/>
          </a:bodyPr>
          <a:lstStyle/>
          <a:p>
            <a:pPr eaLnBrk="0"/>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（例）</a:t>
            </a:r>
            <a:r>
              <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利用され輸出されている国 </a:t>
            </a:r>
            <a:r>
              <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rPr>
              <a:t>〉</a:t>
            </a:r>
          </a:p>
          <a:p>
            <a:pPr eaLnBrk="0"/>
            <a:endPar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r>
              <a:rPr lang="ja-JP" altLang="en-US" sz="1801" b="1" dirty="0">
                <a:latin typeface="ＭＳ Ｐゴシック" panose="020B0600070205080204" pitchFamily="50" charset="-128"/>
                <a:ea typeface="ＭＳ Ｐゴシック" panose="020B0600070205080204" pitchFamily="50" charset="-128"/>
                <a:cs typeface="メイリオ" panose="020B0604030504040204" pitchFamily="50" charset="-128"/>
              </a:rPr>
              <a:t>・　韓国、中国など</a:t>
            </a:r>
            <a:endParaRPr lang="en-US" altLang="ja-JP" sz="1801"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Tree>
    <p:extLst>
      <p:ext uri="{BB962C8B-B14F-4D97-AF65-F5344CB8AC3E}">
        <p14:creationId xmlns:p14="http://schemas.microsoft.com/office/powerpoint/2010/main" val="2353911897"/>
      </p:ext>
    </p:extLst>
  </p:cSld>
  <p:clrMapOvr>
    <a:masterClrMapping/>
  </p:clrMapOvr>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8">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defRPr sz="5400" b="1"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26031</TotalTime>
  <Words>285</Words>
  <Application>Microsoft Office PowerPoint</Application>
  <PresentationFormat>A4 210 x 297 mm</PresentationFormat>
  <Paragraphs>46</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HG丸ｺﾞｼｯｸM-PRO</vt:lpstr>
      <vt:lpstr>Meiryo UI</vt:lpstr>
      <vt:lpstr>ＭＳ Ｐゴシック</vt:lpstr>
      <vt:lpstr>メイリオ</vt:lpstr>
      <vt:lpstr>Arial</vt:lpstr>
      <vt:lpstr>Calibri</vt:lpstr>
      <vt:lpstr>6_Office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Jo</dc:creator>
  <cp:lastModifiedBy>Jo</cp:lastModifiedBy>
  <cp:revision>9</cp:revision>
  <cp:lastPrinted>2018-02-07T04:08:42Z</cp:lastPrinted>
  <dcterms:created xsi:type="dcterms:W3CDTF">2012-02-23T10:45:15Z</dcterms:created>
  <dcterms:modified xsi:type="dcterms:W3CDTF">2018-02-15T02:48:56Z</dcterms:modified>
</cp:coreProperties>
</file>