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4"/>
  </p:notesMasterIdLst>
  <p:handoutMasterIdLst>
    <p:handoutMasterId r:id="rId5"/>
  </p:handoutMasterIdLst>
  <p:sldIdLst>
    <p:sldId id="758" r:id="rId2"/>
    <p:sldId id="759" r:id="rId3"/>
  </p:sldIdLst>
  <p:sldSz cx="9901238"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19">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guide id="3" orient="horz"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99D"/>
    <a:srgbClr val="008000"/>
    <a:srgbClr val="FF8585"/>
    <a:srgbClr val="F975D6"/>
    <a:srgbClr val="A7D971"/>
    <a:srgbClr val="FB7405"/>
    <a:srgbClr val="FFCC00"/>
    <a:srgbClr val="CC9900"/>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24" autoAdjust="0"/>
  </p:normalViewPr>
  <p:slideViewPr>
    <p:cSldViewPr snapToGrid="0">
      <p:cViewPr varScale="1">
        <p:scale>
          <a:sx n="71" d="100"/>
          <a:sy n="71" d="100"/>
        </p:scale>
        <p:origin x="1254" y="60"/>
      </p:cViewPr>
      <p:guideLst>
        <p:guide orient="horz" pos="2160"/>
        <p:guide pos="3119"/>
      </p:guideLst>
    </p:cSldViewPr>
  </p:slideViewPr>
  <p:outlineViewPr>
    <p:cViewPr>
      <p:scale>
        <a:sx n="33" d="100"/>
        <a:sy n="33" d="100"/>
      </p:scale>
      <p:origin x="0" y="-137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0" d="100"/>
          <a:sy n="50" d="100"/>
        </p:scale>
        <p:origin x="2904" y="54"/>
      </p:cViewPr>
      <p:guideLst>
        <p:guide orient="horz" pos="3107"/>
        <p:guide pos="2121"/>
        <p:guide orient="horz"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11"/>
            <a:ext cx="2919413" cy="493713"/>
          </a:xfrm>
          <a:prstGeom prst="rect">
            <a:avLst/>
          </a:prstGeom>
        </p:spPr>
        <p:txBody>
          <a:bodyPr vert="horz" lIns="91356" tIns="45677" rIns="91356" bIns="45677"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14763" y="11"/>
            <a:ext cx="2919412" cy="493713"/>
          </a:xfrm>
          <a:prstGeom prst="rect">
            <a:avLst/>
          </a:prstGeom>
        </p:spPr>
        <p:txBody>
          <a:bodyPr vert="horz" lIns="91356" tIns="45677" rIns="91356" bIns="45677" rtlCol="0"/>
          <a:lstStyle>
            <a:lvl1pPr algn="r">
              <a:defRPr sz="1300"/>
            </a:lvl1pPr>
          </a:lstStyle>
          <a:p>
            <a:fld id="{18ED93A6-7188-46D8-A6EC-62164CBABB7F}" type="datetimeFigureOut">
              <a:rPr kumimoji="1" lang="ja-JP" altLang="en-US" smtClean="0"/>
              <a:t>2017/2/3</a:t>
            </a:fld>
            <a:endParaRPr kumimoji="1" lang="ja-JP" altLang="en-US"/>
          </a:p>
        </p:txBody>
      </p:sp>
      <p:sp>
        <p:nvSpPr>
          <p:cNvPr id="4" name="フッター プレースホルダー 3"/>
          <p:cNvSpPr>
            <a:spLocks noGrp="1"/>
          </p:cNvSpPr>
          <p:nvPr>
            <p:ph type="ftr" sz="quarter" idx="2"/>
          </p:nvPr>
        </p:nvSpPr>
        <p:spPr>
          <a:xfrm>
            <a:off x="9" y="9371013"/>
            <a:ext cx="2919413" cy="493712"/>
          </a:xfrm>
          <a:prstGeom prst="rect">
            <a:avLst/>
          </a:prstGeom>
        </p:spPr>
        <p:txBody>
          <a:bodyPr vert="horz" lIns="91356" tIns="45677" rIns="91356" bIns="45677"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356" tIns="45677" rIns="91356" bIns="45677" rtlCol="0" anchor="b"/>
          <a:lstStyle>
            <a:lvl1pPr algn="r">
              <a:defRPr sz="1300"/>
            </a:lvl1pPr>
          </a:lstStyle>
          <a:p>
            <a:fld id="{6F2E99BB-2B15-492E-A3A7-C61F017DB79A}" type="slidenum">
              <a:rPr kumimoji="1" lang="ja-JP" altLang="en-US" smtClean="0"/>
              <a:t>‹#›</a:t>
            </a:fld>
            <a:endParaRPr kumimoji="1" lang="ja-JP" altLang="en-US"/>
          </a:p>
        </p:txBody>
      </p:sp>
    </p:spTree>
    <p:extLst>
      <p:ext uri="{BB962C8B-B14F-4D97-AF65-F5344CB8AC3E}">
        <p14:creationId xmlns:p14="http://schemas.microsoft.com/office/powerpoint/2010/main" val="40176309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4" y="14"/>
            <a:ext cx="2919413" cy="493713"/>
          </a:xfrm>
          <a:prstGeom prst="rect">
            <a:avLst/>
          </a:prstGeom>
        </p:spPr>
        <p:txBody>
          <a:bodyPr vert="horz" lIns="91304" tIns="45653" rIns="91304" bIns="45653" rtlCol="0"/>
          <a:lstStyle>
            <a:lvl1pPr algn="l">
              <a:defRPr sz="1300"/>
            </a:lvl1pPr>
          </a:lstStyle>
          <a:p>
            <a:endParaRPr kumimoji="1" lang="ja-JP" altLang="en-US"/>
          </a:p>
        </p:txBody>
      </p:sp>
      <p:sp>
        <p:nvSpPr>
          <p:cNvPr id="3" name="日付プレースホルダ 2"/>
          <p:cNvSpPr>
            <a:spLocks noGrp="1"/>
          </p:cNvSpPr>
          <p:nvPr>
            <p:ph type="dt" idx="1"/>
          </p:nvPr>
        </p:nvSpPr>
        <p:spPr>
          <a:xfrm>
            <a:off x="3814763" y="14"/>
            <a:ext cx="2919412" cy="493713"/>
          </a:xfrm>
          <a:prstGeom prst="rect">
            <a:avLst/>
          </a:prstGeom>
        </p:spPr>
        <p:txBody>
          <a:bodyPr vert="horz" lIns="91304" tIns="45653" rIns="91304" bIns="45653" rtlCol="0"/>
          <a:lstStyle>
            <a:lvl1pPr algn="r">
              <a:defRPr sz="1300"/>
            </a:lvl1pPr>
          </a:lstStyle>
          <a:p>
            <a:fld id="{CF1A41F9-4A65-4F3E-B647-A4A8A092A08D}" type="datetimeFigureOut">
              <a:rPr kumimoji="1" lang="ja-JP" altLang="en-US" smtClean="0"/>
              <a:pPr/>
              <a:t>2017/2/3</a:t>
            </a:fld>
            <a:endParaRPr kumimoji="1" lang="ja-JP" altLang="en-US"/>
          </a:p>
        </p:txBody>
      </p:sp>
      <p:sp>
        <p:nvSpPr>
          <p:cNvPr id="4" name="スライド イメージ プレースホルダ 3"/>
          <p:cNvSpPr>
            <a:spLocks noGrp="1" noRot="1" noChangeAspect="1"/>
          </p:cNvSpPr>
          <p:nvPr>
            <p:ph type="sldImg" idx="2"/>
          </p:nvPr>
        </p:nvSpPr>
        <p:spPr>
          <a:xfrm>
            <a:off x="696913" y="739775"/>
            <a:ext cx="5341937" cy="3700463"/>
          </a:xfrm>
          <a:prstGeom prst="rect">
            <a:avLst/>
          </a:prstGeom>
          <a:noFill/>
          <a:ln w="12700">
            <a:solidFill>
              <a:prstClr val="black"/>
            </a:solidFill>
          </a:ln>
        </p:spPr>
        <p:txBody>
          <a:bodyPr vert="horz" lIns="91304" tIns="45653" rIns="91304" bIns="45653" rtlCol="0" anchor="ctr"/>
          <a:lstStyle/>
          <a:p>
            <a:endParaRPr lang="ja-JP" altLang="en-US"/>
          </a:p>
        </p:txBody>
      </p:sp>
      <p:sp>
        <p:nvSpPr>
          <p:cNvPr id="5" name="ノート プレースホルダ 4"/>
          <p:cNvSpPr>
            <a:spLocks noGrp="1"/>
          </p:cNvSpPr>
          <p:nvPr>
            <p:ph type="body" sz="quarter" idx="3"/>
          </p:nvPr>
        </p:nvSpPr>
        <p:spPr>
          <a:xfrm>
            <a:off x="673114" y="4686306"/>
            <a:ext cx="5389563" cy="4440238"/>
          </a:xfrm>
          <a:prstGeom prst="rect">
            <a:avLst/>
          </a:prstGeom>
        </p:spPr>
        <p:txBody>
          <a:bodyPr vert="horz" lIns="91304" tIns="45653" rIns="91304" bIns="4565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4" y="9371013"/>
            <a:ext cx="2919413" cy="493712"/>
          </a:xfrm>
          <a:prstGeom prst="rect">
            <a:avLst/>
          </a:prstGeom>
        </p:spPr>
        <p:txBody>
          <a:bodyPr vert="horz" lIns="91304" tIns="45653" rIns="91304" bIns="45653"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04" tIns="45653" rIns="91304" bIns="45653" rtlCol="0" anchor="b"/>
          <a:lstStyle>
            <a:lvl1pPr algn="r">
              <a:defRPr sz="1300"/>
            </a:lvl1pPr>
          </a:lstStyle>
          <a:p>
            <a:fld id="{B018059E-604D-4393-BA0A-A4FD207E9EFE}" type="slidenum">
              <a:rPr kumimoji="1" lang="ja-JP" altLang="en-US" smtClean="0"/>
              <a:pPr/>
              <a:t>‹#›</a:t>
            </a:fld>
            <a:endParaRPr kumimoji="1" lang="ja-JP" altLang="en-US"/>
          </a:p>
        </p:txBody>
      </p:sp>
    </p:spTree>
    <p:extLst>
      <p:ext uri="{BB962C8B-B14F-4D97-AF65-F5344CB8AC3E}">
        <p14:creationId xmlns:p14="http://schemas.microsoft.com/office/powerpoint/2010/main" val="1216101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ヨーグルトの４連容器の場合には、</a:t>
            </a:r>
            <a:endParaRPr lang="en-US" altLang="ja-JP" dirty="0"/>
          </a:p>
          <a:p>
            <a:r>
              <a:rPr lang="ja-JP" altLang="en-US" dirty="0"/>
              <a:t>これは、企業の「消費者の相談窓口」にかねてから、あった要望に応えたものです。</a:t>
            </a:r>
            <a:endParaRPr lang="en-US" altLang="ja-JP" dirty="0"/>
          </a:p>
          <a:p>
            <a:r>
              <a:rPr lang="ja-JP" altLang="en-US" dirty="0"/>
              <a:t>製造工程を変えたと云うことだけではなく、容器包装の酸素バリア性が高まっている。</a:t>
            </a:r>
            <a:endParaRPr lang="en-US" altLang="ja-JP" dirty="0"/>
          </a:p>
          <a:p>
            <a:r>
              <a:rPr lang="ja-JP" altLang="en-US" dirty="0"/>
              <a:t>多層構造の中に酸素吸収層を挟み込むことによって、外部から透過してきたわずかな酸素も吸収する高い酸素バリア性を実現し、</a:t>
            </a:r>
            <a:endParaRPr lang="en-US" altLang="ja-JP" dirty="0"/>
          </a:p>
          <a:p>
            <a:r>
              <a:rPr lang="ja-JP" altLang="en-US" dirty="0"/>
              <a:t>配合の変更などの取組と併せて賞味期限を今までの</a:t>
            </a:r>
            <a:r>
              <a:rPr lang="en-US" altLang="ja-JP" dirty="0"/>
              <a:t>7</a:t>
            </a:r>
            <a:r>
              <a:rPr lang="ja-JP" altLang="en-US" dirty="0"/>
              <a:t>ヵ月から</a:t>
            </a:r>
            <a:r>
              <a:rPr lang="en-US" altLang="ja-JP" dirty="0"/>
              <a:t>12</a:t>
            </a:r>
            <a:r>
              <a:rPr lang="ja-JP" altLang="en-US" dirty="0"/>
              <a:t>ヵ月に延長することができました。</a:t>
            </a:r>
            <a:endParaRPr lang="en-US" altLang="ja-JP" dirty="0"/>
          </a:p>
          <a:p>
            <a:endParaRPr lang="ja-JP" altLang="en-US" dirty="0"/>
          </a:p>
        </p:txBody>
      </p:sp>
      <p:sp>
        <p:nvSpPr>
          <p:cNvPr id="4" name="スライド番号プレースホルダー 3"/>
          <p:cNvSpPr>
            <a:spLocks noGrp="1"/>
          </p:cNvSpPr>
          <p:nvPr>
            <p:ph type="sldNum" sz="quarter" idx="10"/>
          </p:nvPr>
        </p:nvSpPr>
        <p:spPr/>
        <p:txBody>
          <a:bodyPr/>
          <a:lstStyle/>
          <a:p>
            <a:fld id="{B018059E-604D-4393-BA0A-A4FD207E9EFE}" type="slidenum">
              <a:rPr kumimoji="1" lang="ja-JP" altLang="en-US" smtClean="0"/>
              <a:pPr/>
              <a:t>1</a:t>
            </a:fld>
            <a:endParaRPr kumimoji="1" lang="ja-JP" altLang="en-US"/>
          </a:p>
        </p:txBody>
      </p:sp>
    </p:spTree>
    <p:extLst>
      <p:ext uri="{BB962C8B-B14F-4D97-AF65-F5344CB8AC3E}">
        <p14:creationId xmlns:p14="http://schemas.microsoft.com/office/powerpoint/2010/main" val="2991575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ヨーグルトの４連容器の場合には、</a:t>
            </a:r>
            <a:endParaRPr lang="en-US" altLang="ja-JP" dirty="0"/>
          </a:p>
          <a:p>
            <a:r>
              <a:rPr lang="ja-JP" altLang="en-US" dirty="0"/>
              <a:t>これは、企業の「消費者の相談窓口」にかねてから、あった要望に応えたものです。</a:t>
            </a:r>
            <a:endParaRPr lang="en-US" altLang="ja-JP" dirty="0"/>
          </a:p>
          <a:p>
            <a:r>
              <a:rPr lang="ja-JP" altLang="en-US" dirty="0"/>
              <a:t>製造工程を変えたと云うことだけではなく、容器包装の酸素バリア性が高まっている。</a:t>
            </a:r>
            <a:endParaRPr lang="en-US" altLang="ja-JP" dirty="0"/>
          </a:p>
          <a:p>
            <a:r>
              <a:rPr lang="ja-JP" altLang="en-US" dirty="0"/>
              <a:t>多層構造の中に酸素吸収層を挟み込むことによって、外部から透過してきたわずかな酸素も吸収する高い酸素バリア性を実現し、</a:t>
            </a:r>
            <a:endParaRPr lang="en-US" altLang="ja-JP" dirty="0"/>
          </a:p>
          <a:p>
            <a:r>
              <a:rPr lang="ja-JP" altLang="en-US" dirty="0"/>
              <a:t>配合の変更などの取組と併せて賞味期限を今までの</a:t>
            </a:r>
            <a:r>
              <a:rPr lang="en-US" altLang="ja-JP" dirty="0"/>
              <a:t>7</a:t>
            </a:r>
            <a:r>
              <a:rPr lang="ja-JP" altLang="en-US" dirty="0"/>
              <a:t>ヵ月から</a:t>
            </a:r>
            <a:r>
              <a:rPr lang="en-US" altLang="ja-JP" dirty="0"/>
              <a:t>12</a:t>
            </a:r>
            <a:r>
              <a:rPr lang="ja-JP" altLang="en-US" dirty="0"/>
              <a:t>ヵ月に延長することができました。</a:t>
            </a:r>
            <a:endParaRPr lang="en-US" altLang="ja-JP" dirty="0"/>
          </a:p>
          <a:p>
            <a:endParaRPr lang="ja-JP" altLang="en-US" dirty="0"/>
          </a:p>
        </p:txBody>
      </p:sp>
      <p:sp>
        <p:nvSpPr>
          <p:cNvPr id="4" name="スライド番号プレースホルダー 3"/>
          <p:cNvSpPr>
            <a:spLocks noGrp="1"/>
          </p:cNvSpPr>
          <p:nvPr>
            <p:ph type="sldNum" sz="quarter" idx="10"/>
          </p:nvPr>
        </p:nvSpPr>
        <p:spPr/>
        <p:txBody>
          <a:bodyPr/>
          <a:lstStyle/>
          <a:p>
            <a:fld id="{B018059E-604D-4393-BA0A-A4FD207E9EFE}" type="slidenum">
              <a:rPr kumimoji="1" lang="ja-JP" altLang="en-US" smtClean="0"/>
              <a:pPr/>
              <a:t>2</a:t>
            </a:fld>
            <a:endParaRPr kumimoji="1" lang="ja-JP" altLang="en-US"/>
          </a:p>
        </p:txBody>
      </p:sp>
    </p:spTree>
    <p:extLst>
      <p:ext uri="{BB962C8B-B14F-4D97-AF65-F5344CB8AC3E}">
        <p14:creationId xmlns:p14="http://schemas.microsoft.com/office/powerpoint/2010/main" val="281159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229" y="1934484"/>
            <a:ext cx="8416052" cy="1470025"/>
          </a:xfrm>
        </p:spPr>
        <p:txBody>
          <a:bodyPr vert="horz" lIns="91440" tIns="45720" rIns="91440" bIns="45720" rtlCol="0" anchor="b">
            <a:normAutofit/>
          </a:bodyPr>
          <a:lstStyle>
            <a:lvl1pPr algn="l">
              <a:defRPr lang="ja-JP" altLang="en-US" sz="3600" b="1"/>
            </a:lvl1pPr>
          </a:lstStyle>
          <a:p>
            <a:pPr lvl="0"/>
            <a:r>
              <a:rPr kumimoji="1" lang="ja-JP" altLang="en-US" smtClean="0"/>
              <a:t>マスター タイトルの書式設定</a:t>
            </a:r>
            <a:endParaRPr kumimoji="1" lang="ja-JP" altLang="en-US"/>
          </a:p>
        </p:txBody>
      </p:sp>
      <p:sp>
        <p:nvSpPr>
          <p:cNvPr id="54" name="直角三角形 53"/>
          <p:cNvSpPr/>
          <p:nvPr userDrawn="1"/>
        </p:nvSpPr>
        <p:spPr>
          <a:xfrm>
            <a:off x="0" y="3045688"/>
            <a:ext cx="7387007" cy="3812312"/>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正方形/長方形 54"/>
          <p:cNvSpPr/>
          <p:nvPr userDrawn="1"/>
        </p:nvSpPr>
        <p:spPr>
          <a:xfrm>
            <a:off x="818230" y="3465930"/>
            <a:ext cx="9083010" cy="144000"/>
          </a:xfrm>
          <a:prstGeom prst="rect">
            <a:avLst/>
          </a:prstGeom>
          <a:solidFill>
            <a:srgbClr val="ED96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19"/>
          <p:cNvSpPr/>
          <p:nvPr userDrawn="1"/>
        </p:nvSpPr>
        <p:spPr>
          <a:xfrm>
            <a:off x="3" y="3465930"/>
            <a:ext cx="1080284" cy="144000"/>
          </a:xfrm>
          <a:custGeom>
            <a:avLst/>
            <a:gdLst/>
            <a:ahLst/>
            <a:cxnLst/>
            <a:rect l="l" t="t" r="r" b="b"/>
            <a:pathLst>
              <a:path w="997665" h="160421">
                <a:moveTo>
                  <a:pt x="0" y="0"/>
                </a:moveTo>
                <a:lnTo>
                  <a:pt x="755650" y="0"/>
                </a:lnTo>
                <a:lnTo>
                  <a:pt x="997665" y="160421"/>
                </a:lnTo>
                <a:lnTo>
                  <a:pt x="755650" y="160421"/>
                </a:lnTo>
                <a:lnTo>
                  <a:pt x="0" y="160421"/>
                </a:ln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7" name="直角三角形 56"/>
          <p:cNvSpPr/>
          <p:nvPr userDrawn="1"/>
        </p:nvSpPr>
        <p:spPr>
          <a:xfrm rot="10800000">
            <a:off x="7157769" y="1"/>
            <a:ext cx="2743464" cy="1415856"/>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42789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5_タイトルのみ">
    <p:spTree>
      <p:nvGrpSpPr>
        <p:cNvPr id="1" name=""/>
        <p:cNvGrpSpPr/>
        <p:nvPr/>
      </p:nvGrpSpPr>
      <p:grpSpPr>
        <a:xfrm>
          <a:off x="0" y="0"/>
          <a:ext cx="0" cy="0"/>
          <a:chOff x="0" y="0"/>
          <a:chExt cx="0" cy="0"/>
        </a:xfrm>
      </p:grpSpPr>
      <p:sp>
        <p:nvSpPr>
          <p:cNvPr id="61" name="直角三角形 60"/>
          <p:cNvSpPr/>
          <p:nvPr userDrawn="1"/>
        </p:nvSpPr>
        <p:spPr>
          <a:xfrm flipV="1">
            <a:off x="1" y="0"/>
            <a:ext cx="766658" cy="450000"/>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prstClr val="white"/>
              </a:solidFill>
            </a:endParaRPr>
          </a:p>
        </p:txBody>
      </p:sp>
      <p:grpSp>
        <p:nvGrpSpPr>
          <p:cNvPr id="62" name="グループ化 61"/>
          <p:cNvGrpSpPr/>
          <p:nvPr userDrawn="1"/>
        </p:nvGrpSpPr>
        <p:grpSpPr>
          <a:xfrm>
            <a:off x="8797871" y="196985"/>
            <a:ext cx="987815" cy="120827"/>
            <a:chOff x="3201988" y="3246438"/>
            <a:chExt cx="2744787" cy="363537"/>
          </a:xfrm>
        </p:grpSpPr>
        <p:sp>
          <p:nvSpPr>
            <p:cNvPr id="63"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1"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2"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3"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4"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5"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6"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7"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8"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9"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0"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1"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2"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3"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114" name="正方形/長方形 113"/>
          <p:cNvSpPr/>
          <p:nvPr userDrawn="1"/>
        </p:nvSpPr>
        <p:spPr>
          <a:xfrm>
            <a:off x="8734355" y="313502"/>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grpSp>
        <p:nvGrpSpPr>
          <p:cNvPr id="116" name="グループ化 115"/>
          <p:cNvGrpSpPr/>
          <p:nvPr userDrawn="1"/>
        </p:nvGrpSpPr>
        <p:grpSpPr>
          <a:xfrm flipV="1">
            <a:off x="1" y="0"/>
            <a:ext cx="9901238" cy="108000"/>
            <a:chOff x="1" y="557630"/>
            <a:chExt cx="9144000" cy="108000"/>
          </a:xfrm>
        </p:grpSpPr>
        <p:sp>
          <p:nvSpPr>
            <p:cNvPr id="117" name="正方形/長方形 116"/>
            <p:cNvSpPr/>
            <p:nvPr/>
          </p:nvSpPr>
          <p:spPr>
            <a:xfrm>
              <a:off x="412751" y="557630"/>
              <a:ext cx="8731250" cy="108000"/>
            </a:xfrm>
            <a:prstGeom prst="rect">
              <a:avLst/>
            </a:prstGeom>
            <a:solidFill>
              <a:srgbClr val="ED96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prstClr val="white"/>
                </a:solidFill>
              </a:endParaRPr>
            </a:p>
          </p:txBody>
        </p:sp>
        <p:sp>
          <p:nvSpPr>
            <p:cNvPr id="118" name="正方形/長方形 19"/>
            <p:cNvSpPr/>
            <p:nvPr/>
          </p:nvSpPr>
          <p:spPr>
            <a:xfrm>
              <a:off x="1" y="557630"/>
              <a:ext cx="711199" cy="108000"/>
            </a:xfrm>
            <a:custGeom>
              <a:avLst/>
              <a:gdLst/>
              <a:ahLst/>
              <a:cxnLst/>
              <a:rect l="l" t="t" r="r" b="b"/>
              <a:pathLst>
                <a:path w="997665" h="160421">
                  <a:moveTo>
                    <a:pt x="0" y="0"/>
                  </a:moveTo>
                  <a:lnTo>
                    <a:pt x="755650" y="0"/>
                  </a:lnTo>
                  <a:lnTo>
                    <a:pt x="997665" y="160421"/>
                  </a:lnTo>
                  <a:lnTo>
                    <a:pt x="755650" y="160421"/>
                  </a:lnTo>
                  <a:lnTo>
                    <a:pt x="0" y="160421"/>
                  </a:ln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prstClr val="white"/>
                </a:solidFill>
              </a:endParaRPr>
            </a:p>
          </p:txBody>
        </p:sp>
      </p:grpSp>
      <p:sp>
        <p:nvSpPr>
          <p:cNvPr id="119" name="直角三角形 118"/>
          <p:cNvSpPr/>
          <p:nvPr userDrawn="1"/>
        </p:nvSpPr>
        <p:spPr>
          <a:xfrm rot="10800000" flipV="1">
            <a:off x="9138374" y="6464300"/>
            <a:ext cx="762859" cy="393699"/>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prstClr val="white"/>
              </a:solidFill>
            </a:endParaRPr>
          </a:p>
        </p:txBody>
      </p:sp>
      <p:cxnSp>
        <p:nvCxnSpPr>
          <p:cNvPr id="120" name="直線コネクタ 119"/>
          <p:cNvCxnSpPr/>
          <p:nvPr userDrawn="1"/>
        </p:nvCxnSpPr>
        <p:spPr>
          <a:xfrm>
            <a:off x="0" y="621559"/>
            <a:ext cx="9901233" cy="0"/>
          </a:xfrm>
          <a:prstGeom prst="line">
            <a:avLst/>
          </a:prstGeom>
          <a:ln>
            <a:solidFill>
              <a:srgbClr val="ED963F"/>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25226" y="108000"/>
            <a:ext cx="8869123" cy="517105"/>
          </a:xfrm>
        </p:spPr>
        <p:txBody>
          <a:bodyPr>
            <a:normAutofit/>
          </a:bodyPr>
          <a:lstStyle>
            <a:lvl1pPr algn="l">
              <a:defRPr sz="2000" b="1">
                <a:solidFill>
                  <a:schemeClr val="tx1"/>
                </a:solidFill>
              </a:defRPr>
            </a:lvl1p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a:xfrm>
            <a:off x="7616668" y="6528504"/>
            <a:ext cx="2310289" cy="365125"/>
          </a:xfrm>
        </p:spPr>
        <p:txBody>
          <a:bodyPr anchor="b"/>
          <a:lstStyle>
            <a:lvl1pPr>
              <a:defRPr sz="900">
                <a:solidFill>
                  <a:schemeClr val="tx1">
                    <a:lumMod val="50000"/>
                    <a:lumOff val="50000"/>
                  </a:schemeClr>
                </a:solidFill>
              </a:defRPr>
            </a:lvl1pPr>
          </a:lstStyle>
          <a:p>
            <a:fld id="{A98DD2BA-7463-4871-B0F9-551092CDA83E}" type="slidenum">
              <a:rPr lang="ja-JP" altLang="en-US" smtClean="0">
                <a:solidFill>
                  <a:prstClr val="black">
                    <a:lumMod val="50000"/>
                    <a:lumOff val="50000"/>
                  </a:prstClr>
                </a:solidFill>
              </a:rPr>
              <a:pPr/>
              <a:t>‹#›</a:t>
            </a:fld>
            <a:endParaRPr lang="ja-JP" altLang="en-US">
              <a:solidFill>
                <a:prstClr val="black">
                  <a:lumMod val="50000"/>
                  <a:lumOff val="50000"/>
                </a:prstClr>
              </a:solidFill>
            </a:endParaRPr>
          </a:p>
        </p:txBody>
      </p:sp>
      <p:sp>
        <p:nvSpPr>
          <p:cNvPr id="27" name="テキスト ボックス 26"/>
          <p:cNvSpPr txBox="1"/>
          <p:nvPr userDrawn="1"/>
        </p:nvSpPr>
        <p:spPr>
          <a:xfrm>
            <a:off x="7735" y="6653086"/>
            <a:ext cx="6549578" cy="200055"/>
          </a:xfrm>
          <a:prstGeom prst="rect">
            <a:avLst/>
          </a:prstGeom>
          <a:noFill/>
        </p:spPr>
        <p:txBody>
          <a:bodyPr wrap="square" rtlCol="0">
            <a:spAutoFit/>
          </a:bodyPr>
          <a:lstStyle/>
          <a:p>
            <a:r>
              <a:rPr kumimoji="1" lang="en-US" altLang="ja-JP" sz="700" dirty="0" smtClean="0">
                <a:solidFill>
                  <a:schemeClr val="tx1">
                    <a:lumMod val="50000"/>
                    <a:lumOff val="50000"/>
                  </a:schemeClr>
                </a:solidFill>
              </a:rPr>
              <a:t>Copyright 2016 </a:t>
            </a:r>
            <a:r>
              <a:rPr lang="en-US" altLang="ja-JP" sz="700" dirty="0" smtClean="0">
                <a:solidFill>
                  <a:schemeClr val="tx1">
                    <a:lumMod val="50000"/>
                    <a:lumOff val="50000"/>
                  </a:schemeClr>
                </a:solidFill>
              </a:rPr>
              <a:t>Food </a:t>
            </a:r>
            <a:r>
              <a:rPr lang="en-US" altLang="ja-JP" sz="700" dirty="0">
                <a:solidFill>
                  <a:schemeClr val="tx1">
                    <a:lumMod val="50000"/>
                    <a:lumOff val="50000"/>
                  </a:schemeClr>
                </a:solidFill>
              </a:rPr>
              <a:t>Industry Affairs </a:t>
            </a:r>
            <a:r>
              <a:rPr lang="en-US" altLang="ja-JP" sz="700" dirty="0" smtClean="0">
                <a:solidFill>
                  <a:schemeClr val="tx1">
                    <a:lumMod val="50000"/>
                    <a:lumOff val="50000"/>
                  </a:schemeClr>
                </a:solidFill>
              </a:rPr>
              <a:t>Bureau. </a:t>
            </a:r>
            <a:r>
              <a:rPr lang="ja-JP" altLang="en-US" sz="700" dirty="0" smtClean="0">
                <a:solidFill>
                  <a:schemeClr val="tx1">
                    <a:lumMod val="50000"/>
                    <a:lumOff val="50000"/>
                  </a:schemeClr>
                </a:solidFill>
              </a:rPr>
              <a:t>　</a:t>
            </a:r>
            <a:r>
              <a:rPr kumimoji="1" lang="en-US" altLang="ja-JP" sz="700" dirty="0" smtClean="0">
                <a:solidFill>
                  <a:schemeClr val="tx1">
                    <a:lumMod val="50000"/>
                    <a:lumOff val="50000"/>
                  </a:schemeClr>
                </a:solidFill>
              </a:rPr>
              <a:t>Ministry of Agriculture, Forestry</a:t>
            </a:r>
            <a:r>
              <a:rPr lang="en-US" altLang="ja-JP" sz="700" dirty="0" smtClean="0">
                <a:solidFill>
                  <a:schemeClr val="tx1">
                    <a:lumMod val="50000"/>
                    <a:lumOff val="50000"/>
                  </a:schemeClr>
                </a:solidFill>
              </a:rPr>
              <a:t> and Fisheries.</a:t>
            </a:r>
            <a:r>
              <a:rPr lang="ja-JP" altLang="en-US" sz="700" dirty="0" smtClean="0">
                <a:solidFill>
                  <a:schemeClr val="tx1">
                    <a:lumMod val="50000"/>
                    <a:lumOff val="50000"/>
                  </a:schemeClr>
                </a:solidFill>
              </a:rPr>
              <a:t>　</a:t>
            </a:r>
            <a:endParaRPr kumimoji="1" lang="ja-JP" altLang="en-US" sz="700" dirty="0">
              <a:solidFill>
                <a:schemeClr val="tx1">
                  <a:lumMod val="50000"/>
                  <a:lumOff val="50000"/>
                </a:schemeClr>
              </a:solidFill>
            </a:endParaRPr>
          </a:p>
        </p:txBody>
      </p:sp>
    </p:spTree>
    <p:extLst>
      <p:ext uri="{BB962C8B-B14F-4D97-AF65-F5344CB8AC3E}">
        <p14:creationId xmlns:p14="http://schemas.microsoft.com/office/powerpoint/2010/main" val="2444491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062" y="274638"/>
            <a:ext cx="8911114"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062" y="1600201"/>
            <a:ext cx="8911114"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062" y="6356351"/>
            <a:ext cx="23102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75FF0-C774-4DCA-B3B7-FF52116AB4FC}" type="datetime1">
              <a:rPr lang="ja-JP" altLang="en-US" smtClean="0">
                <a:solidFill>
                  <a:prstClr val="black">
                    <a:tint val="75000"/>
                  </a:prstClr>
                </a:solidFill>
              </a:rPr>
              <a:pPr/>
              <a:t>2017/2/3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2923" y="6356351"/>
            <a:ext cx="313539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5887" y="6356351"/>
            <a:ext cx="23102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1223297"/>
      </p:ext>
    </p:extLst>
  </p:cSld>
  <p:clrMap bg1="lt1" tx1="dk1" bg2="lt2" tx2="dk2" accent1="accent1" accent2="accent2" accent3="accent3" accent4="accent4" accent5="accent5" accent6="accent6" hlink="hlink" folHlink="folHlink"/>
  <p:sldLayoutIdLst>
    <p:sldLayoutId id="2147483662"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38080" y="109823"/>
            <a:ext cx="9863158" cy="509302"/>
          </a:xfrm>
          <a:prstGeom prst="rect">
            <a:avLst/>
          </a:prstGeom>
        </p:spPr>
        <p:txBody>
          <a:bodyPr wrap="square" anchor="ctr">
            <a:noAutofit/>
          </a:bodyPr>
          <a:lstStyle/>
          <a:p>
            <a:pPr fontAlgn="base">
              <a:spcBef>
                <a:spcPct val="0"/>
              </a:spcBef>
              <a:spcAft>
                <a:spcPct val="0"/>
              </a:spcAft>
            </a:pPr>
            <a:r>
              <a:rPr lang="ja-JP" altLang="en-US" sz="24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作成上のお願い</a:t>
            </a:r>
            <a:endParaRPr lang="ja-JP" altLang="ja-JP" sz="2399" dirty="0">
              <a:solidFill>
                <a:srgbClr val="D1099D"/>
              </a:solidFill>
              <a:latin typeface="HGP創英角ｺﾞｼｯｸUB" panose="020B0900000000000000" pitchFamily="50" charset="-128"/>
              <a:ea typeface="HGP創英角ｺﾞｼｯｸUB" panose="020B0900000000000000" pitchFamily="50" charset="-128"/>
            </a:endParaRPr>
          </a:p>
        </p:txBody>
      </p:sp>
      <p:sp>
        <p:nvSpPr>
          <p:cNvPr id="13" name="正方形/長方形 12"/>
          <p:cNvSpPr/>
          <p:nvPr/>
        </p:nvSpPr>
        <p:spPr>
          <a:xfrm>
            <a:off x="229571" y="1008529"/>
            <a:ext cx="9480176" cy="5472953"/>
          </a:xfrm>
          <a:prstGeom prst="rect">
            <a:avLst/>
          </a:prstGeom>
        </p:spPr>
        <p:txBody>
          <a:bodyPr wrap="square" anchor="ctr">
            <a:noAutofit/>
          </a:bodyPr>
          <a:lstStyle/>
          <a:p>
            <a:r>
              <a:rPr lang="ja-JP" altLang="en-US" sz="3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本事例集は、消費者の方々に食品関連事業者の取組を理解していただくために作成しております。</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そのため、</a:t>
            </a:r>
            <a:r>
              <a:rPr lang="en-US" altLang="ja-JP" sz="2800" b="1" dirty="0" err="1" smtClean="0">
                <a:latin typeface="メイリオ" panose="020B0604030504040204" pitchFamily="50" charset="-128"/>
                <a:ea typeface="メイリオ" panose="020B0604030504040204" pitchFamily="50" charset="-128"/>
                <a:cs typeface="メイリオ" panose="020B0604030504040204" pitchFamily="50" charset="-128"/>
              </a:rPr>
              <a:t>Powerpoint</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を作成する際には、</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以下の点にご留意</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下さい</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。（既存の事例集を参考に）</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①　平易な文章（専門用語は</a:t>
            </a:r>
            <a:r>
              <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②　簡易な文章（長文は</a:t>
            </a:r>
            <a:r>
              <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③　広告（ロゴなど）は、掲載できません</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　　　　　　　　　　　　　　　　ご協力お願いします</a:t>
            </a: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84909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38080" y="109823"/>
            <a:ext cx="9863158" cy="509302"/>
          </a:xfrm>
          <a:prstGeom prst="rect">
            <a:avLst/>
          </a:prstGeom>
        </p:spPr>
        <p:txBody>
          <a:bodyPr wrap="square" anchor="ctr">
            <a:noAutofit/>
          </a:bodyPr>
          <a:lstStyle/>
          <a:p>
            <a:pPr fontAlgn="base">
              <a:spcBef>
                <a:spcPct val="0"/>
              </a:spcBef>
              <a:spcAft>
                <a:spcPct val="0"/>
              </a:spcAft>
            </a:pPr>
            <a:r>
              <a:rPr lang="ja-JP" altLang="en-US" sz="24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○○（株）　　　　　　　　</a:t>
            </a:r>
            <a:r>
              <a:rPr lang="ja-JP" altLang="en-US" sz="2400" b="1" dirty="0" smtClean="0">
                <a:solidFill>
                  <a:srgbClr val="D1099D"/>
                </a:solidFill>
                <a:latin typeface="メイリオ" panose="020B0604030504040204" pitchFamily="50" charset="-128"/>
                <a:ea typeface="メイリオ" panose="020B0604030504040204" pitchFamily="50" charset="-128"/>
                <a:cs typeface="メイリオ" panose="020B0604030504040204" pitchFamily="50" charset="-128"/>
              </a:rPr>
              <a:t>■（例）賞味期限の延長</a:t>
            </a:r>
            <a:endParaRPr lang="ja-JP" altLang="ja-JP" sz="2399" dirty="0">
              <a:solidFill>
                <a:srgbClr val="D1099D"/>
              </a:solidFill>
              <a:latin typeface="HGP創英角ｺﾞｼｯｸUB" panose="020B0900000000000000" pitchFamily="50" charset="-128"/>
              <a:ea typeface="HGP創英角ｺﾞｼｯｸUB" panose="020B0900000000000000" pitchFamily="50" charset="-128"/>
            </a:endParaRPr>
          </a:p>
        </p:txBody>
      </p:sp>
      <p:sp>
        <p:nvSpPr>
          <p:cNvPr id="17" name="スライド番号プレースホルダ 112"/>
          <p:cNvSpPr>
            <a:spLocks noGrp="1"/>
          </p:cNvSpPr>
          <p:nvPr>
            <p:ph type="sldNum" sz="quarter" idx="12"/>
          </p:nvPr>
        </p:nvSpPr>
        <p:spPr>
          <a:noFill/>
          <a:ln>
            <a:noFill/>
          </a:ln>
        </p:spPr>
        <p:txBody>
          <a:bodyPr/>
          <a:lstStyle/>
          <a:p>
            <a:r>
              <a:rPr lang="ja-JP" altLang="en-US" sz="1400" dirty="0" smtClean="0"/>
              <a:t>○</a:t>
            </a:r>
            <a:endParaRPr lang="ja-JP" altLang="en-US" sz="1400" dirty="0"/>
          </a:p>
        </p:txBody>
      </p:sp>
      <p:sp>
        <p:nvSpPr>
          <p:cNvPr id="15" name="正方形/長方形 14"/>
          <p:cNvSpPr/>
          <p:nvPr/>
        </p:nvSpPr>
        <p:spPr>
          <a:xfrm>
            <a:off x="5148868" y="1297395"/>
            <a:ext cx="4686816" cy="1200329"/>
          </a:xfrm>
          <a:prstGeom prst="rect">
            <a:avLst/>
          </a:prstGeom>
        </p:spPr>
        <p:txBody>
          <a:bodyPr wrap="square" anchor="ctr">
            <a:noAutofit/>
          </a:bodyPr>
          <a:lstStyle/>
          <a:p>
            <a:pPr eaLnBrk="0"/>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容器包装の改善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Rectangle 1"/>
          <p:cNvSpPr>
            <a:spLocks noChangeArrowheads="1"/>
          </p:cNvSpPr>
          <p:nvPr/>
        </p:nvSpPr>
        <p:spPr bwMode="auto">
          <a:xfrm>
            <a:off x="253218" y="1054113"/>
            <a:ext cx="4295775" cy="378701"/>
          </a:xfrm>
          <a:prstGeom prst="rect">
            <a:avLst/>
          </a:prstGeom>
          <a:solidFill>
            <a:schemeClr val="tx2">
              <a:lumMod val="20000"/>
              <a:lumOff val="80000"/>
            </a:schemeClr>
          </a:solidFill>
          <a:ln w="9525">
            <a:solidFill>
              <a:schemeClr val="accent1"/>
            </a:solidFill>
            <a:miter lim="800000"/>
            <a:headEnd/>
            <a:tailEnd/>
          </a:ln>
          <a:effectLst/>
          <a:extLst/>
        </p:spPr>
        <p:txBody>
          <a:bodyPr vert="horz" wrap="square" lIns="0" tIns="0" rIns="0" bIns="0" numCol="1" anchor="ctr" anchorCtr="0" compatLnSpc="1">
            <a:prstTxWarp prst="textNoShape">
              <a:avLst/>
            </a:prstTxWarp>
            <a:noAutofit/>
          </a:bodyPr>
          <a:lstStyle/>
          <a:p>
            <a:pPr lvl="0" algn="ctr" eaLnBrk="0" fontAlgn="ctr" hangingPunct="0">
              <a:spcBef>
                <a:spcPct val="0"/>
              </a:spcBef>
              <a:spcAft>
                <a:spcPct val="0"/>
              </a:spcAft>
            </a:pPr>
            <a:r>
              <a:rPr kumimoji="0" lang="ja-JP" altLang="en-US" sz="2000" b="1" i="0" u="none" strike="noStrike" cap="none" normalizeH="0" baseline="0" dirty="0" smtClean="0">
                <a:ln>
                  <a:noFill/>
                </a:ln>
                <a:solidFill>
                  <a:schemeClr val="tx1"/>
                </a:solidFill>
                <a:effectLst/>
                <a:latin typeface="+mn-ea"/>
              </a:rPr>
              <a:t>製品名</a:t>
            </a:r>
            <a:endParaRPr kumimoji="0" lang="ja-JP" altLang="ja-JP" sz="2000" b="1" i="0" u="none" strike="noStrike" cap="none" normalizeH="0" baseline="0" dirty="0" smtClean="0">
              <a:ln>
                <a:noFill/>
              </a:ln>
              <a:solidFill>
                <a:schemeClr val="tx1"/>
              </a:solidFill>
              <a:effectLst/>
              <a:latin typeface="+mn-ea"/>
            </a:endParaRPr>
          </a:p>
        </p:txBody>
      </p:sp>
      <p:sp>
        <p:nvSpPr>
          <p:cNvPr id="8" name="正方形/長方形 7"/>
          <p:cNvSpPr/>
          <p:nvPr/>
        </p:nvSpPr>
        <p:spPr>
          <a:xfrm>
            <a:off x="523522" y="5937680"/>
            <a:ext cx="2555853" cy="369332"/>
          </a:xfrm>
          <a:prstGeom prst="rect">
            <a:avLst/>
          </a:prstGeom>
        </p:spPr>
        <p:txBody>
          <a:bodyPr wrap="square">
            <a:spAutoFit/>
          </a:bodyPr>
          <a:lstStyle/>
          <a:p>
            <a:r>
              <a:rPr lang="ja-JP" altLang="en-US" dirty="0" smtClean="0">
                <a:solidFill>
                  <a:srgbClr val="00B050"/>
                </a:solidFill>
              </a:rPr>
              <a:t>（販売）年月から</a:t>
            </a:r>
            <a:endParaRPr lang="ja-JP" altLang="en-US" dirty="0">
              <a:solidFill>
                <a:srgbClr val="00B050"/>
              </a:solidFill>
            </a:endParaRPr>
          </a:p>
        </p:txBody>
      </p:sp>
      <p:sp>
        <p:nvSpPr>
          <p:cNvPr id="14" name="正方形/長方形 13"/>
          <p:cNvSpPr/>
          <p:nvPr/>
        </p:nvSpPr>
        <p:spPr>
          <a:xfrm>
            <a:off x="5148866" y="4797212"/>
            <a:ext cx="4686818" cy="1140468"/>
          </a:xfrm>
          <a:prstGeom prst="rect">
            <a:avLst/>
          </a:prstGeom>
        </p:spPr>
        <p:txBody>
          <a:bodyPr wrap="square">
            <a:noAutofit/>
          </a:bodyPr>
          <a:lstStyle/>
          <a:p>
            <a:pPr eaLnBrk="0"/>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賞味期限の延長 </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p>
          <a:p>
            <a:pPr eaLnBrk="0">
              <a:lnSpc>
                <a:spcPts val="1500"/>
              </a:lnSpc>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二等辺三角形 19"/>
          <p:cNvSpPr/>
          <p:nvPr/>
        </p:nvSpPr>
        <p:spPr>
          <a:xfrm rot="10800000" flipH="1">
            <a:off x="7069993" y="3973333"/>
            <a:ext cx="422284" cy="204787"/>
          </a:xfrm>
          <a:prstGeom prst="triangle">
            <a:avLst/>
          </a:prstGeom>
          <a:solidFill>
            <a:srgbClr val="FF0000"/>
          </a:solidFill>
          <a:ln>
            <a:solidFill>
              <a:schemeClr val="tx1"/>
            </a:solidFill>
          </a:ln>
        </p:spPr>
        <p:txBody>
          <a:bodyPr wrap="square" rtlCol="0" anchor="ctr">
            <a:spAutoFit/>
          </a:bodyPr>
          <a:lstStyle/>
          <a:p>
            <a:pPr algn="ctr"/>
            <a:endParaRPr kumimoji="1" lang="ja-JP" altLang="en-US" sz="5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5148868" y="2704283"/>
            <a:ext cx="4686816" cy="1200329"/>
          </a:xfrm>
          <a:prstGeom prst="rect">
            <a:avLst/>
          </a:prstGeom>
        </p:spPr>
        <p:txBody>
          <a:bodyPr wrap="square" anchor="ctr">
            <a:noAutofit/>
          </a:bodyPr>
          <a:lstStyle/>
          <a:p>
            <a:pPr eaLnBrk="0"/>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食品製造段階の改善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694346" y="1990165"/>
            <a:ext cx="3854647" cy="3390164"/>
          </a:xfrm>
          <a:prstGeom prst="rect">
            <a:avLst/>
          </a:prstGeom>
          <a:ln w="47625">
            <a:solidFill>
              <a:schemeClr val="accent1"/>
            </a:solidFill>
            <a:prstDash val="dash"/>
          </a:ln>
        </p:spPr>
        <p:txBody>
          <a:bodyPr wrap="square" anchor="ctr">
            <a:noAutofit/>
          </a:bodyPr>
          <a:lstStyle/>
          <a:p>
            <a:pPr algn="ctr" eaLnBrk="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製品の写真や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eaLnBrk="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容器包装の高機能化の</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eaLnBrk="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メカニズムの説明図など</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53911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8">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sz="5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25767</TotalTime>
  <Words>272</Words>
  <Application>Microsoft Office PowerPoint</Application>
  <PresentationFormat>ユーザー設定</PresentationFormat>
  <Paragraphs>41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Meiryo UI</vt:lpstr>
      <vt:lpstr>ＭＳ Ｐゴシック</vt:lpstr>
      <vt:lpstr>メイリオ</vt:lpstr>
      <vt:lpstr>Arial</vt:lpstr>
      <vt:lpstr>Calibri</vt:lpstr>
      <vt:lpstr>6_Office ​​テーマ</vt:lpstr>
      <vt:lpstr>PowerPoint プレゼンテーション</vt:lpstr>
      <vt:lpstr>PowerPoint プレゼンテーション</vt:lpstr>
    </vt:vector>
  </TitlesOfParts>
  <Company>農林水産省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農林水産省</dc:creator>
  <cp:lastModifiedBy>農林水産省</cp:lastModifiedBy>
  <cp:revision>1529</cp:revision>
  <cp:lastPrinted>2017-01-26T07:19:57Z</cp:lastPrinted>
  <dcterms:created xsi:type="dcterms:W3CDTF">2012-02-23T10:45:15Z</dcterms:created>
  <dcterms:modified xsi:type="dcterms:W3CDTF">2017-02-03T02:09:31Z</dcterms:modified>
</cp:coreProperties>
</file>